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25"/>
  </p:notesMasterIdLst>
  <p:sldIdLst>
    <p:sldId id="271" r:id="rId3"/>
    <p:sldId id="320" r:id="rId4"/>
    <p:sldId id="513" r:id="rId5"/>
    <p:sldId id="514" r:id="rId6"/>
    <p:sldId id="502" r:id="rId7"/>
    <p:sldId id="463" r:id="rId8"/>
    <p:sldId id="453" r:id="rId9"/>
    <p:sldId id="358" r:id="rId10"/>
    <p:sldId id="515" r:id="rId11"/>
    <p:sldId id="466" r:id="rId12"/>
    <p:sldId id="512" r:id="rId13"/>
    <p:sldId id="511" r:id="rId14"/>
    <p:sldId id="508" r:id="rId15"/>
    <p:sldId id="509" r:id="rId16"/>
    <p:sldId id="444" r:id="rId17"/>
    <p:sldId id="485" r:id="rId18"/>
    <p:sldId id="500" r:id="rId19"/>
    <p:sldId id="359" r:id="rId20"/>
    <p:sldId id="370" r:id="rId21"/>
    <p:sldId id="504" r:id="rId22"/>
    <p:sldId id="503" r:id="rId23"/>
    <p:sldId id="342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">
          <p15:clr>
            <a:srgbClr val="A4A3A4"/>
          </p15:clr>
        </p15:guide>
        <p15:guide id="2" orient="horz" pos="660">
          <p15:clr>
            <a:srgbClr val="A4A3A4"/>
          </p15:clr>
        </p15:guide>
        <p15:guide id="3" orient="horz" pos="1284">
          <p15:clr>
            <a:srgbClr val="A4A3A4"/>
          </p15:clr>
        </p15:guide>
        <p15:guide id="4" orient="horz" pos="1956">
          <p15:clr>
            <a:srgbClr val="A4A3A4"/>
          </p15:clr>
        </p15:guide>
        <p15:guide id="5" orient="horz" pos="2580">
          <p15:clr>
            <a:srgbClr val="A4A3A4"/>
          </p15:clr>
        </p15:guide>
        <p15:guide id="6" orient="horz" pos="2916">
          <p15:clr>
            <a:srgbClr val="A4A3A4"/>
          </p15:clr>
        </p15:guide>
        <p15:guide id="7" pos="2880">
          <p15:clr>
            <a:srgbClr val="A4A3A4"/>
          </p15:clr>
        </p15:guide>
        <p15:guide id="8" pos="576">
          <p15:clr>
            <a:srgbClr val="A4A3A4"/>
          </p15:clr>
        </p15:guide>
        <p15:guide id="9" pos="1152">
          <p15:clr>
            <a:srgbClr val="A4A3A4"/>
          </p15:clr>
        </p15:guide>
        <p15:guide id="10" pos="1728">
          <p15:clr>
            <a:srgbClr val="A4A3A4"/>
          </p15:clr>
        </p15:guide>
        <p15:guide id="11" pos="2304">
          <p15:clr>
            <a:srgbClr val="A4A3A4"/>
          </p15:clr>
        </p15:guide>
        <p15:guide id="12" pos="3456">
          <p15:clr>
            <a:srgbClr val="A4A3A4"/>
          </p15:clr>
        </p15:guide>
        <p15:guide id="13" pos="4032">
          <p15:clr>
            <a:srgbClr val="A4A3A4"/>
          </p15:clr>
        </p15:guide>
        <p15:guide id="14" pos="4608">
          <p15:clr>
            <a:srgbClr val="A4A3A4"/>
          </p15:clr>
        </p15:guide>
        <p15:guide id="1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CA4"/>
    <a:srgbClr val="4D9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978" y="96"/>
      </p:cViewPr>
      <p:guideLst>
        <p:guide orient="horz" pos="324"/>
        <p:guide orient="horz" pos="660"/>
        <p:guide orient="horz" pos="1284"/>
        <p:guide orient="horz" pos="1956"/>
        <p:guide orient="horz" pos="2580"/>
        <p:guide orient="horz" pos="2916"/>
        <p:guide pos="2880"/>
        <p:guide pos="576"/>
        <p:guide pos="1152"/>
        <p:guide pos="1728"/>
        <p:guide pos="2304"/>
        <p:guide pos="3456"/>
        <p:guide pos="4032"/>
        <p:guide pos="4608"/>
        <p:guide pos="51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4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_STROKE\PROJECTS\Cincinatti\Stroke%20Severity\NIHSS%20freq%20distribution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972321641613008E-2"/>
          <c:y val="1.5456989247311851E-2"/>
          <c:w val="0.8503155571462655"/>
          <c:h val="0.812047455761579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8.5</c:v>
                </c:pt>
                <c:pt idx="1">
                  <c:v>26.5</c:v>
                </c:pt>
                <c:pt idx="2">
                  <c:v>21.5</c:v>
                </c:pt>
                <c:pt idx="3">
                  <c:v>12.8</c:v>
                </c:pt>
                <c:pt idx="4">
                  <c:v>7</c:v>
                </c:pt>
                <c:pt idx="5">
                  <c:v>4.9000000000000004</c:v>
                </c:pt>
                <c:pt idx="6">
                  <c:v>4</c:v>
                </c:pt>
                <c:pt idx="7">
                  <c:v>2.8</c:v>
                </c:pt>
                <c:pt idx="8">
                  <c:v>2.2000000000000002</c:v>
                </c:pt>
                <c:pt idx="9">
                  <c:v>1.9000000000000001</c:v>
                </c:pt>
                <c:pt idx="10">
                  <c:v>2</c:v>
                </c:pt>
                <c:pt idx="11">
                  <c:v>1.5</c:v>
                </c:pt>
                <c:pt idx="12">
                  <c:v>1</c:v>
                </c:pt>
                <c:pt idx="13">
                  <c:v>0.4</c:v>
                </c:pt>
                <c:pt idx="14">
                  <c:v>0.60000000000000064</c:v>
                </c:pt>
                <c:pt idx="15">
                  <c:v>0.4</c:v>
                </c:pt>
                <c:pt idx="16">
                  <c:v>0.1</c:v>
                </c:pt>
                <c:pt idx="17">
                  <c:v>0.30000000000000032</c:v>
                </c:pt>
                <c:pt idx="18">
                  <c:v>0.8</c:v>
                </c:pt>
                <c:pt idx="19">
                  <c:v>0.1</c:v>
                </c:pt>
                <c:pt idx="2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9E-48D5-B8C7-53F013B25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39"/>
        <c:axId val="321126384"/>
        <c:axId val="319915968"/>
      </c:barChart>
      <c:catAx>
        <c:axId val="321126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NIHSS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19915968"/>
        <c:crosses val="autoZero"/>
        <c:auto val="1"/>
        <c:lblAlgn val="ctr"/>
        <c:lblOffset val="100"/>
        <c:tickLblSkip val="1"/>
        <c:noMultiLvlLbl val="0"/>
      </c:catAx>
      <c:valAx>
        <c:axId val="31991596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2800"/>
                </a:pPr>
                <a:r>
                  <a:rPr lang="en-US" sz="2800"/>
                  <a:t>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21126384"/>
        <c:crosses val="autoZero"/>
        <c:crossBetween val="between"/>
      </c:valAx>
      <c:spPr>
        <a:noFill/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931CC-C850-4DDF-A948-0BF946424EC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DE05BB-A39E-4DDE-A7DB-19036A159DB2}">
      <dgm:prSet/>
      <dgm:spPr/>
      <dgm:t>
        <a:bodyPr/>
        <a:lstStyle/>
        <a:p>
          <a:pPr rtl="0"/>
          <a:r>
            <a:rPr lang="en-US" dirty="0"/>
            <a:t>911 call </a:t>
          </a:r>
        </a:p>
      </dgm:t>
    </dgm:pt>
    <dgm:pt modelId="{657B534A-A3F3-4C33-A293-0347B80C3D28}" type="parTrans" cxnId="{1444D179-AFD3-4DC4-8099-E4370FC1FCD8}">
      <dgm:prSet/>
      <dgm:spPr/>
      <dgm:t>
        <a:bodyPr/>
        <a:lstStyle/>
        <a:p>
          <a:endParaRPr lang="en-US"/>
        </a:p>
      </dgm:t>
    </dgm:pt>
    <dgm:pt modelId="{C640AFD8-6FE7-4FBB-BDA2-276603EB85C9}" type="sibTrans" cxnId="{1444D179-AFD3-4DC4-8099-E4370FC1FCD8}">
      <dgm:prSet/>
      <dgm:spPr/>
      <dgm:t>
        <a:bodyPr/>
        <a:lstStyle/>
        <a:p>
          <a:endParaRPr lang="en-US"/>
        </a:p>
      </dgm:t>
    </dgm:pt>
    <dgm:pt modelId="{20A0DAC8-6BA7-44B2-8D92-DF00BE244475}">
      <dgm:prSet/>
      <dgm:spPr/>
      <dgm:t>
        <a:bodyPr/>
        <a:lstStyle/>
        <a:p>
          <a:pPr rtl="0"/>
          <a:r>
            <a:rPr lang="en-US" dirty="0"/>
            <a:t> EMS ambulance immediately dispatched per routine </a:t>
          </a:r>
        </a:p>
      </dgm:t>
    </dgm:pt>
    <dgm:pt modelId="{F8F65FC2-1DCC-4B3D-A391-9A4AB41B0B42}" type="parTrans" cxnId="{1B3842BF-F284-4E47-826B-34A097EA4237}">
      <dgm:prSet/>
      <dgm:spPr/>
      <dgm:t>
        <a:bodyPr/>
        <a:lstStyle/>
        <a:p>
          <a:endParaRPr lang="en-US"/>
        </a:p>
      </dgm:t>
    </dgm:pt>
    <dgm:pt modelId="{A5F93B33-BFFC-4B75-8695-00D3EAB38438}" type="sibTrans" cxnId="{1B3842BF-F284-4E47-826B-34A097EA4237}">
      <dgm:prSet/>
      <dgm:spPr/>
      <dgm:t>
        <a:bodyPr/>
        <a:lstStyle/>
        <a:p>
          <a:endParaRPr lang="en-US"/>
        </a:p>
      </dgm:t>
    </dgm:pt>
    <dgm:pt modelId="{043FEB9D-B2FC-4A90-BD1F-0F244CEB7A57}">
      <dgm:prSet/>
      <dgm:spPr/>
      <dgm:t>
        <a:bodyPr/>
        <a:lstStyle/>
        <a:p>
          <a:pPr rtl="0"/>
          <a:r>
            <a:rPr lang="en-US" dirty="0"/>
            <a:t>MSU team  dispatched to site </a:t>
          </a:r>
        </a:p>
      </dgm:t>
    </dgm:pt>
    <dgm:pt modelId="{358C1341-98FD-4608-ACB2-C220D50DCE4D}" type="parTrans" cxnId="{A59CFDE4-E0DC-4B85-AF87-3F559E1E3309}">
      <dgm:prSet/>
      <dgm:spPr/>
      <dgm:t>
        <a:bodyPr/>
        <a:lstStyle/>
        <a:p>
          <a:endParaRPr lang="en-US"/>
        </a:p>
      </dgm:t>
    </dgm:pt>
    <dgm:pt modelId="{2ADFB2EE-55D1-4C09-8AE3-0CA75665E6BC}" type="sibTrans" cxnId="{A59CFDE4-E0DC-4B85-AF87-3F559E1E3309}">
      <dgm:prSet/>
      <dgm:spPr/>
      <dgm:t>
        <a:bodyPr/>
        <a:lstStyle/>
        <a:p>
          <a:endParaRPr lang="en-US"/>
        </a:p>
      </dgm:t>
    </dgm:pt>
    <dgm:pt modelId="{BA142205-D05C-48B1-BE88-959163C113D8}">
      <dgm:prSet/>
      <dgm:spPr/>
      <dgm:t>
        <a:bodyPr/>
        <a:lstStyle/>
        <a:p>
          <a:pPr rtl="0"/>
          <a:r>
            <a:rPr lang="en-US" dirty="0"/>
            <a:t>MSU team meets EMS ambulance at emergency site</a:t>
          </a:r>
        </a:p>
      </dgm:t>
    </dgm:pt>
    <dgm:pt modelId="{11EEE3B7-0A55-425B-831B-FC1A256C6591}" type="parTrans" cxnId="{0BB1D095-D2DF-4FD0-8F94-D6F9345F7EC6}">
      <dgm:prSet/>
      <dgm:spPr/>
      <dgm:t>
        <a:bodyPr/>
        <a:lstStyle/>
        <a:p>
          <a:endParaRPr lang="en-US"/>
        </a:p>
      </dgm:t>
    </dgm:pt>
    <dgm:pt modelId="{21ED405A-8820-4BB4-B71B-D5C444B35B8B}" type="sibTrans" cxnId="{0BB1D095-D2DF-4FD0-8F94-D6F9345F7EC6}">
      <dgm:prSet/>
      <dgm:spPr/>
      <dgm:t>
        <a:bodyPr/>
        <a:lstStyle/>
        <a:p>
          <a:endParaRPr lang="en-US"/>
        </a:p>
      </dgm:t>
    </dgm:pt>
    <dgm:pt modelId="{1CBB92DA-ABF1-4DA6-81E8-0B6436D647AF}" type="pres">
      <dgm:prSet presAssocID="{318931CC-C850-4DDF-A948-0BF946424EC3}" presName="CompostProcess" presStyleCnt="0">
        <dgm:presLayoutVars>
          <dgm:dir/>
          <dgm:resizeHandles val="exact"/>
        </dgm:presLayoutVars>
      </dgm:prSet>
      <dgm:spPr/>
    </dgm:pt>
    <dgm:pt modelId="{A499D051-0106-4048-A15D-F0E9B4FDCE2C}" type="pres">
      <dgm:prSet presAssocID="{318931CC-C850-4DDF-A948-0BF946424EC3}" presName="arrow" presStyleLbl="bgShp" presStyleIdx="0" presStyleCnt="1" custLinFactNeighborX="83" custLinFactNeighborY="918"/>
      <dgm:spPr/>
    </dgm:pt>
    <dgm:pt modelId="{741408A1-8127-4806-A8FA-4FCE0BCF5398}" type="pres">
      <dgm:prSet presAssocID="{318931CC-C850-4DDF-A948-0BF946424EC3}" presName="linearProcess" presStyleCnt="0"/>
      <dgm:spPr/>
    </dgm:pt>
    <dgm:pt modelId="{08AF75EF-4CFC-4837-8590-22E3B0FD2B81}" type="pres">
      <dgm:prSet presAssocID="{C6DE05BB-A39E-4DDE-A7DB-19036A159DB2}" presName="textNode" presStyleLbl="node1" presStyleIdx="0" presStyleCnt="4">
        <dgm:presLayoutVars>
          <dgm:bulletEnabled val="1"/>
        </dgm:presLayoutVars>
      </dgm:prSet>
      <dgm:spPr/>
    </dgm:pt>
    <dgm:pt modelId="{13536CD2-B6E3-48F4-A3F2-19D7BA50F77D}" type="pres">
      <dgm:prSet presAssocID="{C640AFD8-6FE7-4FBB-BDA2-276603EB85C9}" presName="sibTrans" presStyleCnt="0"/>
      <dgm:spPr/>
    </dgm:pt>
    <dgm:pt modelId="{FE1F718B-AB2C-4C23-8078-A8281315D055}" type="pres">
      <dgm:prSet presAssocID="{20A0DAC8-6BA7-44B2-8D92-DF00BE244475}" presName="textNode" presStyleLbl="node1" presStyleIdx="1" presStyleCnt="4">
        <dgm:presLayoutVars>
          <dgm:bulletEnabled val="1"/>
        </dgm:presLayoutVars>
      </dgm:prSet>
      <dgm:spPr/>
    </dgm:pt>
    <dgm:pt modelId="{39FC4C65-5DB3-4929-9154-34CF05F6BF7A}" type="pres">
      <dgm:prSet presAssocID="{A5F93B33-BFFC-4B75-8695-00D3EAB38438}" presName="sibTrans" presStyleCnt="0"/>
      <dgm:spPr/>
    </dgm:pt>
    <dgm:pt modelId="{254B76D8-56EA-4342-8449-CCD3CC7A9700}" type="pres">
      <dgm:prSet presAssocID="{043FEB9D-B2FC-4A90-BD1F-0F244CEB7A57}" presName="textNode" presStyleLbl="node1" presStyleIdx="2" presStyleCnt="4">
        <dgm:presLayoutVars>
          <dgm:bulletEnabled val="1"/>
        </dgm:presLayoutVars>
      </dgm:prSet>
      <dgm:spPr/>
    </dgm:pt>
    <dgm:pt modelId="{861DDEC4-9EAC-4526-8447-4E2BA380356D}" type="pres">
      <dgm:prSet presAssocID="{2ADFB2EE-55D1-4C09-8AE3-0CA75665E6BC}" presName="sibTrans" presStyleCnt="0"/>
      <dgm:spPr/>
    </dgm:pt>
    <dgm:pt modelId="{A6773DF6-4165-4F4C-9090-D5A518E6030D}" type="pres">
      <dgm:prSet presAssocID="{BA142205-D05C-48B1-BE88-959163C113D8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1F21F09-E638-4068-9992-2A5D52DE3478}" type="presOf" srcId="{318931CC-C850-4DDF-A948-0BF946424EC3}" destId="{1CBB92DA-ABF1-4DA6-81E8-0B6436D647AF}" srcOrd="0" destOrd="0" presId="urn:microsoft.com/office/officeart/2005/8/layout/hProcess9"/>
    <dgm:cxn modelId="{1011181A-B51C-444C-B6B3-8A1D9EE17CB3}" type="presOf" srcId="{C6DE05BB-A39E-4DDE-A7DB-19036A159DB2}" destId="{08AF75EF-4CFC-4837-8590-22E3B0FD2B81}" srcOrd="0" destOrd="0" presId="urn:microsoft.com/office/officeart/2005/8/layout/hProcess9"/>
    <dgm:cxn modelId="{D5391C39-7D7C-440A-A6E5-3CB3EEACE88C}" type="presOf" srcId="{043FEB9D-B2FC-4A90-BD1F-0F244CEB7A57}" destId="{254B76D8-56EA-4342-8449-CCD3CC7A9700}" srcOrd="0" destOrd="0" presId="urn:microsoft.com/office/officeart/2005/8/layout/hProcess9"/>
    <dgm:cxn modelId="{032B1874-8DCF-4530-B0B1-CEBFAB0FA3D4}" type="presOf" srcId="{20A0DAC8-6BA7-44B2-8D92-DF00BE244475}" destId="{FE1F718B-AB2C-4C23-8078-A8281315D055}" srcOrd="0" destOrd="0" presId="urn:microsoft.com/office/officeart/2005/8/layout/hProcess9"/>
    <dgm:cxn modelId="{1444D179-AFD3-4DC4-8099-E4370FC1FCD8}" srcId="{318931CC-C850-4DDF-A948-0BF946424EC3}" destId="{C6DE05BB-A39E-4DDE-A7DB-19036A159DB2}" srcOrd="0" destOrd="0" parTransId="{657B534A-A3F3-4C33-A293-0347B80C3D28}" sibTransId="{C640AFD8-6FE7-4FBB-BDA2-276603EB85C9}"/>
    <dgm:cxn modelId="{0BB1D095-D2DF-4FD0-8F94-D6F9345F7EC6}" srcId="{318931CC-C850-4DDF-A948-0BF946424EC3}" destId="{BA142205-D05C-48B1-BE88-959163C113D8}" srcOrd="3" destOrd="0" parTransId="{11EEE3B7-0A55-425B-831B-FC1A256C6591}" sibTransId="{21ED405A-8820-4BB4-B71B-D5C444B35B8B}"/>
    <dgm:cxn modelId="{1B3842BF-F284-4E47-826B-34A097EA4237}" srcId="{318931CC-C850-4DDF-A948-0BF946424EC3}" destId="{20A0DAC8-6BA7-44B2-8D92-DF00BE244475}" srcOrd="1" destOrd="0" parTransId="{F8F65FC2-1DCC-4B3D-A391-9A4AB41B0B42}" sibTransId="{A5F93B33-BFFC-4B75-8695-00D3EAB38438}"/>
    <dgm:cxn modelId="{A3A82EC8-007D-42DC-9066-2F8A37258FF0}" type="presOf" srcId="{BA142205-D05C-48B1-BE88-959163C113D8}" destId="{A6773DF6-4165-4F4C-9090-D5A518E6030D}" srcOrd="0" destOrd="0" presId="urn:microsoft.com/office/officeart/2005/8/layout/hProcess9"/>
    <dgm:cxn modelId="{A59CFDE4-E0DC-4B85-AF87-3F559E1E3309}" srcId="{318931CC-C850-4DDF-A948-0BF946424EC3}" destId="{043FEB9D-B2FC-4A90-BD1F-0F244CEB7A57}" srcOrd="2" destOrd="0" parTransId="{358C1341-98FD-4608-ACB2-C220D50DCE4D}" sibTransId="{2ADFB2EE-55D1-4C09-8AE3-0CA75665E6BC}"/>
    <dgm:cxn modelId="{0E944724-E786-41F5-B2EE-7A0E97F5A5C5}" type="presParOf" srcId="{1CBB92DA-ABF1-4DA6-81E8-0B6436D647AF}" destId="{A499D051-0106-4048-A15D-F0E9B4FDCE2C}" srcOrd="0" destOrd="0" presId="urn:microsoft.com/office/officeart/2005/8/layout/hProcess9"/>
    <dgm:cxn modelId="{9369A11D-1A73-453F-8D95-0E0AA42DFF12}" type="presParOf" srcId="{1CBB92DA-ABF1-4DA6-81E8-0B6436D647AF}" destId="{741408A1-8127-4806-A8FA-4FCE0BCF5398}" srcOrd="1" destOrd="0" presId="urn:microsoft.com/office/officeart/2005/8/layout/hProcess9"/>
    <dgm:cxn modelId="{B31CB954-513E-48EF-81CC-07DF8B83DC96}" type="presParOf" srcId="{741408A1-8127-4806-A8FA-4FCE0BCF5398}" destId="{08AF75EF-4CFC-4837-8590-22E3B0FD2B81}" srcOrd="0" destOrd="0" presId="urn:microsoft.com/office/officeart/2005/8/layout/hProcess9"/>
    <dgm:cxn modelId="{99C8949D-D667-4DDD-8C91-713596C60716}" type="presParOf" srcId="{741408A1-8127-4806-A8FA-4FCE0BCF5398}" destId="{13536CD2-B6E3-48F4-A3F2-19D7BA50F77D}" srcOrd="1" destOrd="0" presId="urn:microsoft.com/office/officeart/2005/8/layout/hProcess9"/>
    <dgm:cxn modelId="{1D3B9B76-D0F2-46B8-B28C-3CD924197405}" type="presParOf" srcId="{741408A1-8127-4806-A8FA-4FCE0BCF5398}" destId="{FE1F718B-AB2C-4C23-8078-A8281315D055}" srcOrd="2" destOrd="0" presId="urn:microsoft.com/office/officeart/2005/8/layout/hProcess9"/>
    <dgm:cxn modelId="{4754A114-A2C4-4561-82C0-7048F5BC6B9D}" type="presParOf" srcId="{741408A1-8127-4806-A8FA-4FCE0BCF5398}" destId="{39FC4C65-5DB3-4929-9154-34CF05F6BF7A}" srcOrd="3" destOrd="0" presId="urn:microsoft.com/office/officeart/2005/8/layout/hProcess9"/>
    <dgm:cxn modelId="{BBCDC97C-AEED-4EE3-B8A1-4656C3BFC3E6}" type="presParOf" srcId="{741408A1-8127-4806-A8FA-4FCE0BCF5398}" destId="{254B76D8-56EA-4342-8449-CCD3CC7A9700}" srcOrd="4" destOrd="0" presId="urn:microsoft.com/office/officeart/2005/8/layout/hProcess9"/>
    <dgm:cxn modelId="{1E55127C-49EA-442C-B277-BC6FF5524015}" type="presParOf" srcId="{741408A1-8127-4806-A8FA-4FCE0BCF5398}" destId="{861DDEC4-9EAC-4526-8447-4E2BA380356D}" srcOrd="5" destOrd="0" presId="urn:microsoft.com/office/officeart/2005/8/layout/hProcess9"/>
    <dgm:cxn modelId="{8E7F188A-77C3-4161-8349-2A6D56A95487}" type="presParOf" srcId="{741408A1-8127-4806-A8FA-4FCE0BCF5398}" destId="{A6773DF6-4165-4F4C-9090-D5A518E6030D}" srcOrd="6" destOrd="0" presId="urn:microsoft.com/office/officeart/2005/8/layout/hProcess9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9D051-0106-4048-A15D-F0E9B4FDCE2C}">
      <dsp:nvSpPr>
        <dsp:cNvPr id="0" name=""/>
        <dsp:cNvSpPr/>
      </dsp:nvSpPr>
      <dsp:spPr>
        <a:xfrm>
          <a:off x="547967" y="0"/>
          <a:ext cx="6152422" cy="362375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F75EF-4CFC-4837-8590-22E3B0FD2B81}">
      <dsp:nvSpPr>
        <dsp:cNvPr id="0" name=""/>
        <dsp:cNvSpPr/>
      </dsp:nvSpPr>
      <dsp:spPr>
        <a:xfrm>
          <a:off x="3622" y="1087125"/>
          <a:ext cx="1742385" cy="1449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911 call </a:t>
          </a:r>
        </a:p>
      </dsp:txBody>
      <dsp:txXfrm>
        <a:off x="74381" y="1157884"/>
        <a:ext cx="1600867" cy="1307982"/>
      </dsp:txXfrm>
    </dsp:sp>
    <dsp:sp modelId="{FE1F718B-AB2C-4C23-8078-A8281315D055}">
      <dsp:nvSpPr>
        <dsp:cNvPr id="0" name=""/>
        <dsp:cNvSpPr/>
      </dsp:nvSpPr>
      <dsp:spPr>
        <a:xfrm>
          <a:off x="1833127" y="1087125"/>
          <a:ext cx="1742385" cy="1449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EMS ambulance immediately dispatched per routine </a:t>
          </a:r>
        </a:p>
      </dsp:txBody>
      <dsp:txXfrm>
        <a:off x="1903886" y="1157884"/>
        <a:ext cx="1600867" cy="1307982"/>
      </dsp:txXfrm>
    </dsp:sp>
    <dsp:sp modelId="{254B76D8-56EA-4342-8449-CCD3CC7A9700}">
      <dsp:nvSpPr>
        <dsp:cNvPr id="0" name=""/>
        <dsp:cNvSpPr/>
      </dsp:nvSpPr>
      <dsp:spPr>
        <a:xfrm>
          <a:off x="3662631" y="1087125"/>
          <a:ext cx="1742385" cy="1449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MSU team  dispatched to site </a:t>
          </a:r>
        </a:p>
      </dsp:txBody>
      <dsp:txXfrm>
        <a:off x="3733390" y="1157884"/>
        <a:ext cx="1600867" cy="1307982"/>
      </dsp:txXfrm>
    </dsp:sp>
    <dsp:sp modelId="{A6773DF6-4165-4F4C-9090-D5A518E6030D}">
      <dsp:nvSpPr>
        <dsp:cNvPr id="0" name=""/>
        <dsp:cNvSpPr/>
      </dsp:nvSpPr>
      <dsp:spPr>
        <a:xfrm>
          <a:off x="5492136" y="1087125"/>
          <a:ext cx="1742385" cy="1449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MSU team meets EMS ambulance at emergency site</a:t>
          </a:r>
        </a:p>
      </dsp:txBody>
      <dsp:txXfrm>
        <a:off x="5562895" y="1157884"/>
        <a:ext cx="1600867" cy="1307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E35C-A6D4-43F6-BE7A-B711C57B01B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93C31-579D-44C7-8A63-21F0B58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2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Presenters and Faculty</a:t>
            </a:r>
            <a:r>
              <a:rPr lang="en-US" dirty="0"/>
              <a:t>: Add in your name and declare any conflicts of interest</a:t>
            </a:r>
          </a:p>
          <a:p>
            <a:endParaRPr lang="en-US" dirty="0"/>
          </a:p>
          <a:p>
            <a:pPr defTabSz="914350">
              <a:defRPr/>
            </a:pPr>
            <a:r>
              <a:rPr lang="en-US" b="1" dirty="0"/>
              <a:t>PRESENTERS:</a:t>
            </a:r>
            <a:r>
              <a:rPr lang="en-US" baseline="0" dirty="0"/>
              <a:t>  Please complete this slide based on your actual presentation.  If you are doing more than one presentation, you need to submit a set of these three slides for </a:t>
            </a:r>
            <a:r>
              <a:rPr lang="en-US" b="1" baseline="0" dirty="0">
                <a:solidFill>
                  <a:srgbClr val="FF0000"/>
                </a:solidFill>
              </a:rPr>
              <a:t>EACH</a:t>
            </a:r>
            <a:r>
              <a:rPr lang="en-US" baseline="0" dirty="0"/>
              <a:t> presentation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5DE7D-01A5-4374-8C62-A09769A889B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63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51038" y="1566863"/>
            <a:ext cx="2957512" cy="1665287"/>
          </a:xfrm>
          <a:ln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1785" tIns="44735" rIns="91785" bIns="44735"/>
          <a:lstStyle/>
          <a:p>
            <a:pPr defTabSz="1868280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4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EB51FC-B7E4-4ADD-ADC6-77CA992D35F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9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FF1B4-52E6-45D2-BE1F-F631777784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6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57188" y="674688"/>
            <a:ext cx="5994400" cy="3373437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70190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469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40402D-D4F5-4BCB-8BB9-7296A5151BF6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019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5B2E9-264C-4793-AA5E-BF4607C571F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4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38350"/>
            <a:ext cx="7315200" cy="1047750"/>
          </a:xfrm>
        </p:spPr>
        <p:txBody>
          <a:bodyPr lIns="0" rIns="0" anchor="b" anchorCtr="0">
            <a:noAutofit/>
          </a:bodyPr>
          <a:lstStyle>
            <a:lvl1pPr algn="l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47" y="3086100"/>
            <a:ext cx="7316894" cy="514350"/>
          </a:xfrm>
        </p:spPr>
        <p:txBody>
          <a:bodyPr lIns="0" tIns="171496" rIns="0">
            <a:noAutofit/>
          </a:bodyPr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914400" y="514350"/>
            <a:ext cx="947738" cy="1035611"/>
            <a:chOff x="3293" y="737"/>
            <a:chExt cx="796" cy="867"/>
          </a:xfrm>
          <a:solidFill>
            <a:schemeClr val="tx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0" y="203835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0" y="409575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0257"/>
            <a:ext cx="7315200" cy="10287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4098131" y="514350"/>
            <a:ext cx="947738" cy="1035611"/>
            <a:chOff x="3293" y="737"/>
            <a:chExt cx="796" cy="867"/>
          </a:xfrm>
          <a:solidFill>
            <a:schemeClr val="tx1"/>
          </a:solidFill>
        </p:grpSpPr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8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991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395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703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04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97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78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997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03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38350"/>
            <a:ext cx="7316788" cy="1047750"/>
          </a:xfrm>
        </p:spPr>
        <p:txBody>
          <a:bodyPr anchor="b" anchorCtr="0"/>
          <a:lstStyle>
            <a:lvl1pPr algn="l">
              <a:defRPr sz="27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086100"/>
            <a:ext cx="7316788" cy="514350"/>
          </a:xfrm>
        </p:spPr>
        <p:txBody>
          <a:bodyPr anchor="t" anchorCtr="0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3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4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28700"/>
            <a:ext cx="3584448" cy="36004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581400" cy="36004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4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5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28701"/>
            <a:ext cx="3584448" cy="60350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631157"/>
            <a:ext cx="3584448" cy="2990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28701"/>
            <a:ext cx="3584575" cy="60350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3584575" cy="2990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2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2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2551176" cy="10287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342901"/>
            <a:ext cx="4654549" cy="4286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028700"/>
            <a:ext cx="2551176" cy="3600450"/>
          </a:xfrm>
        </p:spPr>
        <p:txBody>
          <a:bodyPr/>
          <a:lstStyle>
            <a:lvl1pPr marL="0" indent="0">
              <a:buNone/>
              <a:defRPr sz="14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0287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083564"/>
            <a:ext cx="7315200" cy="3202686"/>
          </a:xfrm>
        </p:spPr>
        <p:txBody>
          <a:bodyPr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341115"/>
            <a:ext cx="7315200" cy="288036"/>
          </a:xfrm>
        </p:spPr>
        <p:txBody>
          <a:bodyPr tIns="34299" anchor="ctr" anchorCtr="0"/>
          <a:lstStyle>
            <a:lvl1pPr marL="0" indent="0">
              <a:spcBef>
                <a:spcPts val="0"/>
              </a:spcBef>
              <a:buNone/>
              <a:defRPr sz="11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34" name="Group 18"/>
          <p:cNvGrpSpPr>
            <a:grpSpLocks/>
          </p:cNvGrpSpPr>
          <p:nvPr userDrawn="1"/>
        </p:nvGrpSpPr>
        <p:grpSpPr bwMode="auto">
          <a:xfrm>
            <a:off x="121439" y="4714874"/>
            <a:ext cx="315516" cy="344410"/>
            <a:chOff x="3293" y="737"/>
            <a:chExt cx="796" cy="867"/>
          </a:xfrm>
        </p:grpSpPr>
        <p:sp>
          <p:nvSpPr>
            <p:cNvPr id="35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"/>
            <a:ext cx="7316788" cy="1028700"/>
          </a:xfrm>
          <a:prstGeom prst="rect">
            <a:avLst/>
          </a:prstGeom>
        </p:spPr>
        <p:txBody>
          <a:bodyPr vert="horz" lIns="0" tIns="34299" rIns="0" bIns="34299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28700"/>
            <a:ext cx="7316788" cy="3600450"/>
          </a:xfrm>
          <a:prstGeom prst="rect">
            <a:avLst/>
          </a:prstGeom>
        </p:spPr>
        <p:txBody>
          <a:bodyPr vert="horz" lIns="0" tIns="171496" rIns="0" bIns="34299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4896612"/>
            <a:ext cx="658368" cy="82296"/>
          </a:xfrm>
          <a:prstGeom prst="rect">
            <a:avLst/>
          </a:prstGeom>
        </p:spPr>
        <p:txBody>
          <a:bodyPr vert="horz" lIns="68598" tIns="0" rIns="68598" bIns="0" rtlCol="0" anchor="ctr"/>
          <a:lstStyle>
            <a:lvl1pPr algn="r">
              <a:defRPr sz="5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629150"/>
            <a:ext cx="6553200" cy="342900"/>
          </a:xfrm>
          <a:prstGeom prst="rect">
            <a:avLst/>
          </a:prstGeom>
        </p:spPr>
        <p:txBody>
          <a:bodyPr vert="horz" lIns="0" tIns="34299" rIns="0" bIns="0" rtlCol="0" anchor="t" anchorCtr="0"/>
          <a:lstStyle>
            <a:lvl1pPr algn="r">
              <a:lnSpc>
                <a:spcPct val="90000"/>
              </a:lnSpc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5198364"/>
            <a:ext cx="658368" cy="82296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CFE42A1-13E6-472B-8AA4-7AB52122D4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4993460"/>
            <a:ext cx="2133600" cy="150041"/>
          </a:xfrm>
          <a:prstGeom prst="rect">
            <a:avLst/>
          </a:prstGeom>
        </p:spPr>
        <p:txBody>
          <a:bodyPr vert="horz" lIns="68598" tIns="34299" rIns="68598" bIns="34299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500" dirty="0">
                <a:solidFill>
                  <a:schemeClr val="bg2">
                    <a:lumMod val="75000"/>
                  </a:schemeClr>
                </a:solidFill>
              </a:rPr>
              <a:t>©2016 MFMER  |  3526496-</a:t>
            </a:r>
            <a:fld id="{D445C29B-035B-48ED-941F-A66A11A8A322}" type="slidenum">
              <a:rPr lang="en-US" sz="5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5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1125"/>
        </a:spcBef>
        <a:buClr>
          <a:schemeClr val="accent2"/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251" indent="-176259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3BAE1-3ECE-4BD0-9425-21BE3257340A}" type="datetimeFigureOut">
              <a:rPr lang="de-DE" smtClean="0"/>
              <a:t>26.10.2018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4C90-F9D8-47AA-B8C1-9CE6EAB517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1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hyperlink" Target="https://www.google.com/url?sa=i&amp;rct=j&amp;q=&amp;esrc=s&amp;source=images&amp;cd=&amp;cad=rja&amp;uact=8&amp;ved=0ahUKEwiD95mgjqbSAhVk5oMKHUkFBygQjRwIBw&amp;url=https://www.dnainfo.com/new-york/20161011/upper-east-side/mobile-stroke-treatment-unit-ambulance&amp;psig=AFQjCNG2TX4YF-WTVZ883jKzFYKNHBxPlQ&amp;ust=14879355924929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en.wikipedia.org/wiki/File:MRI-Philips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24685"/>
            <a:ext cx="8991600" cy="368651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sz="2000" dirty="0"/>
            </a:br>
            <a:r>
              <a:rPr lang="en-US" b="1" dirty="0">
                <a:solidFill>
                  <a:schemeClr val="bg1"/>
                </a:solidFill>
              </a:rPr>
              <a:t>Mobile Stroke Units—why, how, and worth 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09010"/>
            <a:ext cx="6400800" cy="131445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James C. </a:t>
            </a:r>
            <a:r>
              <a:rPr lang="en-US" sz="1600" dirty="0" err="1">
                <a:solidFill>
                  <a:schemeClr val="tx1"/>
                </a:solidFill>
              </a:rPr>
              <a:t>Grotta</a:t>
            </a:r>
            <a:r>
              <a:rPr lang="en-US" sz="1600" dirty="0">
                <a:solidFill>
                  <a:schemeClr val="tx1"/>
                </a:solidFill>
              </a:rPr>
              <a:t> MD</a:t>
            </a:r>
          </a:p>
          <a:p>
            <a:r>
              <a:rPr lang="en-US" sz="1600" dirty="0">
                <a:solidFill>
                  <a:schemeClr val="tx1"/>
                </a:solidFill>
              </a:rPr>
              <a:t>Director, Mobile Stroke Unit Consortium</a:t>
            </a:r>
          </a:p>
          <a:p>
            <a:r>
              <a:rPr lang="en-US" sz="1600" dirty="0">
                <a:solidFill>
                  <a:schemeClr val="tx1"/>
                </a:solidFill>
              </a:rPr>
              <a:t>Clinical Innovation and Research Institute</a:t>
            </a:r>
          </a:p>
          <a:p>
            <a:r>
              <a:rPr lang="en-US" sz="1600" dirty="0">
                <a:solidFill>
                  <a:schemeClr val="tx1"/>
                </a:solidFill>
              </a:rPr>
              <a:t>Memorial Hermann Hospital-TMC</a:t>
            </a:r>
          </a:p>
          <a:p>
            <a:r>
              <a:rPr lang="en-US" sz="1600" dirty="0">
                <a:solidFill>
                  <a:schemeClr val="tx1"/>
                </a:solidFill>
              </a:rPr>
              <a:t>Houston, Texas</a:t>
            </a:r>
          </a:p>
          <a:p>
            <a:endParaRPr lang="en-US" sz="1400" dirty="0"/>
          </a:p>
        </p:txBody>
      </p:sp>
      <p:pic>
        <p:nvPicPr>
          <p:cNvPr id="5" name="Picture 4" descr="C:\Users\jgrotta\Desktop\pictures2\MatMa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 b="1923"/>
          <a:stretch/>
        </p:blipFill>
        <p:spPr bwMode="auto">
          <a:xfrm>
            <a:off x="2812926" y="1504950"/>
            <a:ext cx="6331074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3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134" y="110781"/>
            <a:ext cx="7924799" cy="68580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MSU on scene time </a:t>
            </a:r>
            <a:r>
              <a:rPr lang="en-US" sz="2800" u="sng" dirty="0">
                <a:solidFill>
                  <a:schemeClr val="bg1"/>
                </a:solidFill>
              </a:rPr>
              <a:t>&lt;</a:t>
            </a:r>
            <a:r>
              <a:rPr lang="en-US" sz="2800" dirty="0">
                <a:solidFill>
                  <a:schemeClr val="bg1"/>
                </a:solidFill>
              </a:rPr>
              <a:t> EMS transport time 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30902"/>
            <a:ext cx="63246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HFD average on scene		      		  15 minutes</a:t>
            </a:r>
          </a:p>
          <a:p>
            <a:r>
              <a:rPr lang="en-US" sz="1350" dirty="0"/>
              <a:t>HFD transport time to a CSC			   5- 30 minutes</a:t>
            </a:r>
          </a:p>
          <a:p>
            <a:endParaRPr lang="en-US" sz="1350" dirty="0"/>
          </a:p>
          <a:p>
            <a:r>
              <a:rPr lang="en-US" sz="1350" dirty="0"/>
              <a:t>Mobile Stroke Unit </a:t>
            </a:r>
            <a:r>
              <a:rPr lang="en-US" sz="1350" dirty="0" err="1"/>
              <a:t>avg</a:t>
            </a:r>
            <a:r>
              <a:rPr lang="en-US" sz="1350" dirty="0"/>
              <a:t> time on scene to </a:t>
            </a:r>
            <a:r>
              <a:rPr lang="en-US" sz="1350" dirty="0" err="1"/>
              <a:t>tPA</a:t>
            </a:r>
            <a:r>
              <a:rPr lang="en-US" sz="1350" dirty="0"/>
              <a:t>		   </a:t>
            </a:r>
            <a:r>
              <a:rPr lang="en-US" sz="1350" b="1" dirty="0"/>
              <a:t>25 minutes</a:t>
            </a:r>
          </a:p>
          <a:p>
            <a:endParaRPr lang="en-US" sz="76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174358" y="937192"/>
            <a:ext cx="889397" cy="1026089"/>
            <a:chOff x="3657600" y="2286000"/>
            <a:chExt cx="1828800" cy="2286000"/>
          </a:xfrm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657600" y="2286000"/>
              <a:ext cx="18288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Clock Clip Ar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017" y="2646017"/>
              <a:ext cx="1565966" cy="156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02" y="2806669"/>
            <a:ext cx="4329090" cy="227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2525" y="2044080"/>
            <a:ext cx="4527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 then</a:t>
            </a:r>
          </a:p>
          <a:p>
            <a:pPr algn="ctr"/>
            <a:r>
              <a:rPr lang="en-US" u="sng" dirty="0"/>
              <a:t>We save the entire ED door to needle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28333" r="8615" b="47963"/>
          <a:stretch/>
        </p:blipFill>
        <p:spPr>
          <a:xfrm>
            <a:off x="3398786" y="2968266"/>
            <a:ext cx="1551145" cy="839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4107" y="3946509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DTN</a:t>
            </a:r>
          </a:p>
          <a:p>
            <a:r>
              <a:rPr lang="en-US" dirty="0"/>
              <a:t>60 min</a:t>
            </a:r>
          </a:p>
        </p:txBody>
      </p:sp>
      <p:sp>
        <p:nvSpPr>
          <p:cNvPr id="11" name="Right Bracket 10"/>
          <p:cNvSpPr/>
          <p:nvPr/>
        </p:nvSpPr>
        <p:spPr>
          <a:xfrm>
            <a:off x="6553200" y="1131385"/>
            <a:ext cx="45719" cy="364503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8919" y="1059720"/>
            <a:ext cx="2589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20-45 min HFD arrive on scene</a:t>
            </a:r>
          </a:p>
          <a:p>
            <a:r>
              <a:rPr lang="en-US" sz="1350" dirty="0"/>
              <a:t>to ED</a:t>
            </a:r>
          </a:p>
        </p:txBody>
      </p:sp>
    </p:spTree>
    <p:extLst>
      <p:ext uri="{BB962C8B-B14F-4D97-AF65-F5344CB8AC3E}">
        <p14:creationId xmlns:p14="http://schemas.microsoft.com/office/powerpoint/2010/main" val="6297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1" y="2199853"/>
            <a:ext cx="5861447" cy="2516073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u="sng" dirty="0">
                <a:latin typeface="Arial" panose="020B0604020202020204" pitchFamily="34" charset="0"/>
                <a:cs typeface="Arial" panose="020B0604020202020204" pitchFamily="34" charset="0"/>
              </a:rPr>
              <a:t>SPECIFIC AIMS</a:t>
            </a:r>
          </a:p>
          <a:p>
            <a:pPr>
              <a:lnSpc>
                <a:spcPct val="150000"/>
              </a:lnSpc>
            </a:pPr>
            <a:endParaRPr lang="en-US" sz="1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4" indent="-214304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How much less disability at 3 months?</a:t>
            </a:r>
          </a:p>
          <a:p>
            <a:pPr lvl="2">
              <a:lnSpc>
                <a:spcPct val="15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Utility weighted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4" indent="-214304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Healthcare Utilization, Costs, QOL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	- Pts followed up to 1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7226"/>
            <a:ext cx="6172200" cy="940295"/>
          </a:xfrm>
          <a:solidFill>
            <a:srgbClr val="0066FF"/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1688" b="1" u="sng" dirty="0">
                <a:solidFill>
                  <a:schemeClr val="bg1"/>
                </a:solidFill>
              </a:rPr>
              <a:t>BEST-MSU Study</a:t>
            </a:r>
            <a:br>
              <a:rPr lang="en-US" sz="1688" b="1" u="sng" dirty="0">
                <a:solidFill>
                  <a:schemeClr val="bg1"/>
                </a:solidFill>
              </a:rPr>
            </a:br>
            <a:r>
              <a:rPr lang="en-US" sz="1688" b="1" u="sng" dirty="0">
                <a:solidFill>
                  <a:schemeClr val="bg1"/>
                </a:solidFill>
              </a:rPr>
              <a:t>Be</a:t>
            </a:r>
            <a:r>
              <a:rPr lang="en-US" sz="1688" b="1" dirty="0">
                <a:solidFill>
                  <a:schemeClr val="bg1"/>
                </a:solidFill>
              </a:rPr>
              <a:t>nefits of </a:t>
            </a:r>
            <a:r>
              <a:rPr lang="en-US" sz="1688" b="1" u="sng" dirty="0">
                <a:solidFill>
                  <a:schemeClr val="bg1"/>
                </a:solidFill>
              </a:rPr>
              <a:t>S</a:t>
            </a:r>
            <a:r>
              <a:rPr lang="en-US" sz="1688" b="1" dirty="0">
                <a:solidFill>
                  <a:schemeClr val="bg1"/>
                </a:solidFill>
              </a:rPr>
              <a:t>troke </a:t>
            </a:r>
            <a:r>
              <a:rPr lang="en-US" sz="1688" b="1" u="sng" dirty="0">
                <a:solidFill>
                  <a:schemeClr val="bg1"/>
                </a:solidFill>
              </a:rPr>
              <a:t>T</a:t>
            </a:r>
            <a:r>
              <a:rPr lang="en-US" sz="1688" b="1" dirty="0">
                <a:solidFill>
                  <a:schemeClr val="bg1"/>
                </a:solidFill>
              </a:rPr>
              <a:t>reatment Delivered Using a </a:t>
            </a:r>
            <a:r>
              <a:rPr lang="en-US" sz="1688" b="1" u="sng" dirty="0">
                <a:solidFill>
                  <a:schemeClr val="bg1"/>
                </a:solidFill>
              </a:rPr>
              <a:t>M</a:t>
            </a:r>
            <a:r>
              <a:rPr lang="en-US" sz="1688" b="1" dirty="0">
                <a:solidFill>
                  <a:schemeClr val="bg1"/>
                </a:solidFill>
              </a:rPr>
              <a:t>obile </a:t>
            </a:r>
            <a:r>
              <a:rPr lang="en-US" sz="1688" b="1" u="sng" dirty="0">
                <a:solidFill>
                  <a:schemeClr val="bg1"/>
                </a:solidFill>
              </a:rPr>
              <a:t>S</a:t>
            </a:r>
            <a:r>
              <a:rPr lang="en-US" sz="1688" b="1" dirty="0">
                <a:solidFill>
                  <a:schemeClr val="bg1"/>
                </a:solidFill>
              </a:rPr>
              <a:t>troke </a:t>
            </a:r>
            <a:r>
              <a:rPr lang="en-US" sz="1688" b="1" u="sng" dirty="0">
                <a:solidFill>
                  <a:schemeClr val="bg1"/>
                </a:solidFill>
              </a:rPr>
              <a:t>U</a:t>
            </a:r>
            <a:r>
              <a:rPr lang="en-US" sz="1688" b="1" dirty="0">
                <a:solidFill>
                  <a:schemeClr val="bg1"/>
                </a:solidFill>
              </a:rPr>
              <a:t>nit Compared to Standard Management by Emergency Medical Services </a:t>
            </a:r>
            <a:endParaRPr lang="en-US" sz="1688" b="1" u="sng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971792"/>
            <a:ext cx="6858000" cy="920671"/>
          </a:xfrm>
          <a:solidFill>
            <a:srgbClr val="0066FF"/>
          </a:solidFill>
        </p:spPr>
        <p:txBody>
          <a:bodyPr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Centered Outcomes Research Institute (PCORI)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$5M over 5 years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I have a stroke and call 911, am I better off if treated in a MSU vs EMS?”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3600450"/>
            <a:ext cx="6858000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125" b="1" dirty="0">
              <a:solidFill>
                <a:srgbClr val="FF0000"/>
              </a:solidFill>
            </a:endParaRPr>
          </a:p>
          <a:p>
            <a:pPr algn="ctr"/>
            <a:endParaRPr lang="en-US" sz="1125" b="1" dirty="0">
              <a:solidFill>
                <a:srgbClr val="FF0000"/>
              </a:solidFill>
            </a:endParaRPr>
          </a:p>
          <a:p>
            <a:pPr algn="ctr"/>
            <a:endParaRPr lang="en-US" sz="1125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9200" y="1809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588" y="1911587"/>
            <a:ext cx="3826412" cy="32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1" name="Picture 21" descr="Bildergebnis für Mobil stroke unit New york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2297" r="7179" b="11081"/>
          <a:stretch/>
        </p:blipFill>
        <p:spPr bwMode="auto">
          <a:xfrm>
            <a:off x="4004072" y="3814326"/>
            <a:ext cx="1641529" cy="10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3" descr="UCHealth-mobile-stroke-unit-outside1-e145566191947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35147" r="15610" b="13116"/>
          <a:stretch/>
        </p:blipFill>
        <p:spPr bwMode="auto">
          <a:xfrm>
            <a:off x="2662313" y="817612"/>
            <a:ext cx="1905130" cy="104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4567443" y="1682403"/>
            <a:ext cx="1636987" cy="209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Colorado (Aurora and </a:t>
            </a:r>
            <a:r>
              <a:rPr lang="en-US" altLang="en-US" sz="760" dirty="0" err="1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Colo</a:t>
            </a:r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760" dirty="0" err="1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Spgs</a:t>
            </a:r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5645995" y="4632091"/>
            <a:ext cx="607859" cy="209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25617" name="AutoShape 17" descr="Bildergebnis für Mobil stroke unit New york"/>
          <p:cNvSpPr>
            <a:spLocks noChangeAspect="1" noChangeArrowheads="1"/>
          </p:cNvSpPr>
          <p:nvPr/>
        </p:nvSpPr>
        <p:spPr bwMode="auto">
          <a:xfrm>
            <a:off x="4507706" y="2507456"/>
            <a:ext cx="128588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760"/>
          </a:p>
        </p:txBody>
      </p:sp>
      <p:sp>
        <p:nvSpPr>
          <p:cNvPr id="25619" name="AutoShape 19" descr="Bildergebnis für Mobil stroke unit New york"/>
          <p:cNvSpPr>
            <a:spLocks noChangeAspect="1" noChangeArrowheads="1"/>
          </p:cNvSpPr>
          <p:nvPr/>
        </p:nvSpPr>
        <p:spPr bwMode="auto">
          <a:xfrm>
            <a:off x="4507706" y="2507456"/>
            <a:ext cx="128588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76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78" y="2879761"/>
            <a:ext cx="1637075" cy="934565"/>
          </a:xfrm>
          <a:prstGeom prst="rect">
            <a:avLst/>
          </a:prstGeom>
        </p:spPr>
      </p:pic>
      <p:sp>
        <p:nvSpPr>
          <p:cNvPr id="25612" name="TextBox 11"/>
          <p:cNvSpPr txBox="1">
            <a:spLocks noChangeArrowheads="1"/>
          </p:cNvSpPr>
          <p:nvPr/>
        </p:nvSpPr>
        <p:spPr bwMode="auto">
          <a:xfrm>
            <a:off x="5256701" y="3634183"/>
            <a:ext cx="598241" cy="209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LA-UCLA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12452" t="36024" r="6693"/>
          <a:stretch/>
        </p:blipFill>
        <p:spPr>
          <a:xfrm>
            <a:off x="3067282" y="1875838"/>
            <a:ext cx="1798934" cy="1011368"/>
          </a:xfrm>
          <a:prstGeom prst="rect">
            <a:avLst/>
          </a:prstGeom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847113" y="2700198"/>
            <a:ext cx="582211" cy="209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Memphis</a:t>
            </a:r>
          </a:p>
        </p:txBody>
      </p:sp>
      <p:pic>
        <p:nvPicPr>
          <p:cNvPr id="27" name="Picture 6" descr="Image result for astro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21" y="117162"/>
            <a:ext cx="1281479" cy="12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29451" y="4343027"/>
            <a:ext cx="909223" cy="32624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Sutter-Peninsula</a:t>
            </a:r>
          </a:p>
          <a:p>
            <a:pPr eaLnBrk="1" hangingPunct="1"/>
            <a:r>
              <a:rPr lang="en-US" altLang="en-US" sz="760" dirty="0">
                <a:solidFill>
                  <a:srgbClr val="FFF7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Late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1" y="3224942"/>
            <a:ext cx="1505333" cy="112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753"/>
          <a:stretch/>
        </p:blipFill>
        <p:spPr>
          <a:xfrm>
            <a:off x="1885950" y="971550"/>
            <a:ext cx="5314950" cy="3962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4150" y="57150"/>
            <a:ext cx="363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Symptom Onset to </a:t>
            </a:r>
            <a:r>
              <a:rPr lang="en-US" dirty="0" err="1">
                <a:solidFill>
                  <a:schemeClr val="bg1"/>
                </a:solidFill>
              </a:rPr>
              <a:t>tPA</a:t>
            </a:r>
            <a:r>
              <a:rPr lang="en-US" dirty="0">
                <a:solidFill>
                  <a:schemeClr val="bg1"/>
                </a:solidFill>
              </a:rPr>
              <a:t> Bolus</a:t>
            </a:r>
          </a:p>
          <a:p>
            <a:pPr algn="ctr"/>
            <a:endParaRPr lang="en-US" sz="1350" b="1" dirty="0">
              <a:solidFill>
                <a:schemeClr val="bg1"/>
              </a:solidFill>
            </a:endParaRPr>
          </a:p>
          <a:p>
            <a:pPr algn="ctr"/>
            <a:endParaRPr lang="en-US" sz="1350" b="1" dirty="0">
              <a:solidFill>
                <a:schemeClr val="bg1"/>
              </a:solidFill>
            </a:endParaRPr>
          </a:p>
          <a:p>
            <a:pPr algn="ctr"/>
            <a:endParaRPr lang="en-US" sz="1350" b="1" dirty="0">
              <a:solidFill>
                <a:schemeClr val="bg1"/>
              </a:solidFill>
            </a:endParaRPr>
          </a:p>
          <a:p>
            <a:pPr algn="ctr"/>
            <a:r>
              <a:rPr lang="en-US" sz="1350" b="1" dirty="0"/>
              <a:t>MSU AND SM GROUPS COMBINED</a:t>
            </a:r>
          </a:p>
        </p:txBody>
      </p:sp>
    </p:spTree>
    <p:extLst>
      <p:ext uri="{BB962C8B-B14F-4D97-AF65-F5344CB8AC3E}">
        <p14:creationId xmlns:p14="http://schemas.microsoft.com/office/powerpoint/2010/main" val="279834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64982"/>
            <a:ext cx="6032814" cy="4683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14350"/>
            <a:ext cx="3082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MSU AND SM GROUPS COMBINED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212" y="-31531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Symptom Onset to Groin Puncture</a:t>
            </a:r>
          </a:p>
        </p:txBody>
      </p:sp>
    </p:spTree>
    <p:extLst>
      <p:ext uri="{BB962C8B-B14F-4D97-AF65-F5344CB8AC3E}">
        <p14:creationId xmlns:p14="http://schemas.microsoft.com/office/powerpoint/2010/main" val="381538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grotta\Desktop\MSU 1st rx\_Snap_5_16_2014___13_16_35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23" y="1119298"/>
            <a:ext cx="6120172" cy="34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0" b="47974"/>
          <a:stretch/>
        </p:blipFill>
        <p:spPr>
          <a:xfrm>
            <a:off x="1524000" y="1119297"/>
            <a:ext cx="6018651" cy="354649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15771" y="685803"/>
            <a:ext cx="3157538" cy="44469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305" y="96999"/>
            <a:ext cx="6743700" cy="51435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The on board MD can be replaced by a TM MD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0824" y="1745929"/>
            <a:ext cx="54649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Satisfactory connectivity (98%)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Agreement between On-Board and TM VN 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88% (compared with in-person in 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0824" y="3223162"/>
            <a:ext cx="31325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TM consult is just as fast</a:t>
            </a:r>
          </a:p>
        </p:txBody>
      </p:sp>
    </p:spTree>
    <p:extLst>
      <p:ext uri="{BB962C8B-B14F-4D97-AF65-F5344CB8AC3E}">
        <p14:creationId xmlns:p14="http://schemas.microsoft.com/office/powerpoint/2010/main" val="1887325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3597"/>
            <a:ext cx="8229600" cy="70935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Conclusion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00150"/>
            <a:ext cx="8686800" cy="131445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Very effective stroke treatments are available </a:t>
            </a:r>
          </a:p>
          <a:p>
            <a:pPr algn="l"/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Speeding these treatments will</a:t>
            </a:r>
          </a:p>
          <a:p>
            <a:pPr marL="914491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Increase the number treated</a:t>
            </a:r>
          </a:p>
          <a:p>
            <a:pPr marL="914491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Improve outcomes</a:t>
            </a:r>
          </a:p>
          <a:p>
            <a:pPr algn="l"/>
            <a:endParaRPr lang="en-US" sz="2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Pre-hospital treatment on MSUs is the best way to make a major increment in speeding treatment</a:t>
            </a:r>
          </a:p>
        </p:txBody>
      </p:sp>
    </p:spTree>
    <p:extLst>
      <p:ext uri="{BB962C8B-B14F-4D97-AF65-F5344CB8AC3E}">
        <p14:creationId xmlns:p14="http://schemas.microsoft.com/office/powerpoint/2010/main" val="3753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58645"/>
            <a:ext cx="6858000" cy="3026210"/>
          </a:xfrm>
          <a:prstGeom prst="rect">
            <a:avLst/>
          </a:prstGeom>
        </p:spPr>
      </p:pic>
      <p:sp>
        <p:nvSpPr>
          <p:cNvPr id="5" name="Ellipse 4"/>
          <p:cNvSpPr>
            <a:spLocks noChangeAspect="1"/>
          </p:cNvSpPr>
          <p:nvPr/>
        </p:nvSpPr>
        <p:spPr>
          <a:xfrm>
            <a:off x="4564050" y="1599863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266331" y="3511419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2525129" y="2081021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2951181" y="1829785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2877793" y="1858110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2418242" y="1892399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2651988" y="1958350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6258005" y="2419918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Gleichschenkliges Dreieck 14"/>
          <p:cNvSpPr>
            <a:spLocks noChangeAspect="1"/>
          </p:cNvSpPr>
          <p:nvPr/>
        </p:nvSpPr>
        <p:spPr>
          <a:xfrm>
            <a:off x="4507875" y="1642933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Gleichschenkliges Dreieck 16"/>
          <p:cNvSpPr>
            <a:spLocks noChangeAspect="1"/>
          </p:cNvSpPr>
          <p:nvPr/>
        </p:nvSpPr>
        <p:spPr>
          <a:xfrm>
            <a:off x="4491331" y="1711512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Gleichschenkliges Dreieck 18"/>
          <p:cNvSpPr>
            <a:spLocks noChangeAspect="1"/>
          </p:cNvSpPr>
          <p:nvPr/>
        </p:nvSpPr>
        <p:spPr>
          <a:xfrm>
            <a:off x="4363552" y="1701799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Gleichschenkliges Dreieck 19"/>
          <p:cNvSpPr>
            <a:spLocks noChangeAspect="1"/>
          </p:cNvSpPr>
          <p:nvPr/>
        </p:nvSpPr>
        <p:spPr>
          <a:xfrm>
            <a:off x="4391838" y="1653151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Gleichschenkliges Dreieck 20"/>
          <p:cNvSpPr>
            <a:spLocks noChangeAspect="1"/>
          </p:cNvSpPr>
          <p:nvPr/>
        </p:nvSpPr>
        <p:spPr>
          <a:xfrm>
            <a:off x="4431577" y="1625248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2" name="Gerade Verbindung 41"/>
          <p:cNvCxnSpPr>
            <a:cxnSpLocks/>
          </p:cNvCxnSpPr>
          <p:nvPr/>
        </p:nvCxnSpPr>
        <p:spPr>
          <a:xfrm flipH="1">
            <a:off x="3752066" y="1749960"/>
            <a:ext cx="650371" cy="6057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>
            <a:cxnSpLocks/>
          </p:cNvCxnSpPr>
          <p:nvPr/>
        </p:nvCxnSpPr>
        <p:spPr>
          <a:xfrm flipH="1">
            <a:off x="4133605" y="1689678"/>
            <a:ext cx="276670" cy="218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cxnSpLocks/>
          </p:cNvCxnSpPr>
          <p:nvPr/>
        </p:nvCxnSpPr>
        <p:spPr>
          <a:xfrm flipH="1" flipV="1">
            <a:off x="3599892" y="951571"/>
            <a:ext cx="865976" cy="7064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cxnSpLocks/>
          </p:cNvCxnSpPr>
          <p:nvPr/>
        </p:nvCxnSpPr>
        <p:spPr>
          <a:xfrm flipV="1">
            <a:off x="4317348" y="1767782"/>
            <a:ext cx="212145" cy="10796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>
            <a:cxnSpLocks/>
          </p:cNvCxnSpPr>
          <p:nvPr/>
        </p:nvCxnSpPr>
        <p:spPr>
          <a:xfrm>
            <a:off x="4193958" y="951570"/>
            <a:ext cx="356613" cy="7281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3752066" y="1702025"/>
            <a:ext cx="763079" cy="8697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5953003" y="2795704"/>
            <a:ext cx="69779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Bangkok (Thailand)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321446" y="3499103"/>
            <a:ext cx="116508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Buenos Aires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Argentina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cxnSp>
        <p:nvCxnSpPr>
          <p:cNvPr id="52" name="Gerade Verbindung 51"/>
          <p:cNvCxnSpPr/>
          <p:nvPr/>
        </p:nvCxnSpPr>
        <p:spPr>
          <a:xfrm flipH="1">
            <a:off x="3069864" y="694627"/>
            <a:ext cx="43974" cy="115845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>
            <a:spLocks noChangeAspect="1"/>
          </p:cNvSpPr>
          <p:nvPr/>
        </p:nvSpPr>
        <p:spPr>
          <a:xfrm>
            <a:off x="2262244" y="2015210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Ellipse 53"/>
          <p:cNvSpPr>
            <a:spLocks noChangeAspect="1"/>
          </p:cNvSpPr>
          <p:nvPr/>
        </p:nvSpPr>
        <p:spPr>
          <a:xfrm>
            <a:off x="2173202" y="1999811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Ellipse 54"/>
          <p:cNvSpPr>
            <a:spLocks noChangeAspect="1"/>
          </p:cNvSpPr>
          <p:nvPr/>
        </p:nvSpPr>
        <p:spPr>
          <a:xfrm>
            <a:off x="2427046" y="1609302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Ellipse 55"/>
          <p:cNvSpPr>
            <a:spLocks noChangeAspect="1"/>
          </p:cNvSpPr>
          <p:nvPr/>
        </p:nvSpPr>
        <p:spPr>
          <a:xfrm>
            <a:off x="2760127" y="1809285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Ellipse 56"/>
          <p:cNvSpPr>
            <a:spLocks noChangeAspect="1"/>
          </p:cNvSpPr>
          <p:nvPr/>
        </p:nvSpPr>
        <p:spPr>
          <a:xfrm>
            <a:off x="3034401" y="1829952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Ellipse 57"/>
          <p:cNvSpPr>
            <a:spLocks noChangeAspect="1"/>
          </p:cNvSpPr>
          <p:nvPr/>
        </p:nvSpPr>
        <p:spPr>
          <a:xfrm>
            <a:off x="6958901" y="3543438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Gleichschenkliges Dreieck 58"/>
          <p:cNvSpPr>
            <a:spLocks noChangeAspect="1"/>
          </p:cNvSpPr>
          <p:nvPr/>
        </p:nvSpPr>
        <p:spPr>
          <a:xfrm>
            <a:off x="5289745" y="2174710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Gerade Verbindung 60"/>
          <p:cNvCxnSpPr>
            <a:cxnSpLocks/>
          </p:cNvCxnSpPr>
          <p:nvPr/>
        </p:nvCxnSpPr>
        <p:spPr>
          <a:xfrm flipH="1" flipV="1">
            <a:off x="2830792" y="1944687"/>
            <a:ext cx="31619" cy="2557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/>
          <p:cNvSpPr>
            <a:spLocks noChangeAspect="1"/>
          </p:cNvSpPr>
          <p:nvPr/>
        </p:nvSpPr>
        <p:spPr>
          <a:xfrm>
            <a:off x="5800142" y="2456637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109593" y="2691656"/>
            <a:ext cx="918102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Coimbatore</a:t>
            </a:r>
          </a:p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(Tamil 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Nadu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India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66" name="Gleichschenkliges Dreieck 65"/>
          <p:cNvSpPr>
            <a:spLocks noChangeAspect="1"/>
          </p:cNvSpPr>
          <p:nvPr/>
        </p:nvSpPr>
        <p:spPr>
          <a:xfrm>
            <a:off x="6323310" y="1977684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Ellipse 66"/>
          <p:cNvSpPr>
            <a:spLocks noChangeAspect="1"/>
          </p:cNvSpPr>
          <p:nvPr/>
        </p:nvSpPr>
        <p:spPr>
          <a:xfrm>
            <a:off x="2706628" y="1812015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Ellipse 67"/>
          <p:cNvSpPr>
            <a:spLocks noChangeAspect="1"/>
          </p:cNvSpPr>
          <p:nvPr/>
        </p:nvSpPr>
        <p:spPr>
          <a:xfrm>
            <a:off x="3005826" y="1864908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Ellipse 69"/>
          <p:cNvSpPr>
            <a:spLocks noChangeAspect="1"/>
          </p:cNvSpPr>
          <p:nvPr/>
        </p:nvSpPr>
        <p:spPr>
          <a:xfrm>
            <a:off x="4523572" y="1450245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4486533" y="1670006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3" name="Gerade Verbindung 72"/>
          <p:cNvCxnSpPr/>
          <p:nvPr/>
        </p:nvCxnSpPr>
        <p:spPr>
          <a:xfrm flipH="1">
            <a:off x="5652120" y="2494269"/>
            <a:ext cx="173912" cy="2400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H="1">
            <a:off x="6238066" y="2467026"/>
            <a:ext cx="51959" cy="37475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6366091" y="3512662"/>
            <a:ext cx="65684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Melbourne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Australia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6770388" y="2098109"/>
            <a:ext cx="756084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Zhengzhou (Henan, China)</a:t>
            </a:r>
          </a:p>
        </p:txBody>
      </p:sp>
      <p:cxnSp>
        <p:nvCxnSpPr>
          <p:cNvPr id="83" name="Gerade Verbindung 82"/>
          <p:cNvCxnSpPr>
            <a:cxnSpLocks/>
          </p:cNvCxnSpPr>
          <p:nvPr/>
        </p:nvCxnSpPr>
        <p:spPr>
          <a:xfrm flipH="1" flipV="1">
            <a:off x="6366091" y="2021498"/>
            <a:ext cx="528167" cy="1789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5323891" y="2314133"/>
            <a:ext cx="48588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Doha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Qatar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cxnSp>
        <p:nvCxnSpPr>
          <p:cNvPr id="87" name="Gerade Verbindung 86"/>
          <p:cNvCxnSpPr>
            <a:cxnSpLocks/>
          </p:cNvCxnSpPr>
          <p:nvPr/>
        </p:nvCxnSpPr>
        <p:spPr>
          <a:xfrm flipH="1" flipV="1">
            <a:off x="5333335" y="2232073"/>
            <a:ext cx="166068" cy="1485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>
            <a:off x="4802387" y="1005576"/>
            <a:ext cx="260540" cy="4385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feld 91"/>
          <p:cNvSpPr txBox="1"/>
          <p:nvPr/>
        </p:nvSpPr>
        <p:spPr>
          <a:xfrm>
            <a:off x="4885145" y="887698"/>
            <a:ext cx="86718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Helsinki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Finland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4317347" y="735547"/>
            <a:ext cx="531615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 err="1">
                <a:solidFill>
                  <a:prstClr val="black"/>
                </a:solidFill>
                <a:latin typeface="Calibri"/>
              </a:rPr>
              <a:t>Drobak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Norway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cxnSp>
        <p:nvCxnSpPr>
          <p:cNvPr id="78" name="Gerade Verbindung 77"/>
          <p:cNvCxnSpPr/>
          <p:nvPr/>
        </p:nvCxnSpPr>
        <p:spPr>
          <a:xfrm flipH="1">
            <a:off x="4556247" y="1002298"/>
            <a:ext cx="69759" cy="48040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4804985" y="605582"/>
            <a:ext cx="102104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Berlin X 3(Germany)</a:t>
            </a:r>
          </a:p>
        </p:txBody>
      </p:sp>
      <p:cxnSp>
        <p:nvCxnSpPr>
          <p:cNvPr id="85" name="Gerade Verbindung 84"/>
          <p:cNvCxnSpPr/>
          <p:nvPr/>
        </p:nvCxnSpPr>
        <p:spPr>
          <a:xfrm flipH="1">
            <a:off x="4600233" y="843559"/>
            <a:ext cx="403816" cy="7868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>
          <a:xfrm>
            <a:off x="3307095" y="2548703"/>
            <a:ext cx="915021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Homburg/Saar (Germany)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3761476" y="2812711"/>
            <a:ext cx="94256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Aarau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Switzerland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1331640" y="2495857"/>
            <a:ext cx="66497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Los Angeles (CA, USA)</a:t>
            </a:r>
          </a:p>
        </p:txBody>
      </p:sp>
      <p:cxnSp>
        <p:nvCxnSpPr>
          <p:cNvPr id="93" name="Gerade Verbindung 92"/>
          <p:cNvCxnSpPr/>
          <p:nvPr/>
        </p:nvCxnSpPr>
        <p:spPr>
          <a:xfrm flipH="1">
            <a:off x="1709682" y="2027266"/>
            <a:ext cx="495540" cy="49047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/>
          <p:cNvSpPr txBox="1"/>
          <p:nvPr/>
        </p:nvSpPr>
        <p:spPr>
          <a:xfrm>
            <a:off x="1271134" y="2012460"/>
            <a:ext cx="71603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Burlingame (CA, USA)</a:t>
            </a:r>
          </a:p>
        </p:txBody>
      </p:sp>
      <p:cxnSp>
        <p:nvCxnSpPr>
          <p:cNvPr id="95" name="Gerade Verbindung 94"/>
          <p:cNvCxnSpPr>
            <a:cxnSpLocks/>
          </p:cNvCxnSpPr>
          <p:nvPr/>
        </p:nvCxnSpPr>
        <p:spPr>
          <a:xfrm flipH="1">
            <a:off x="1924871" y="1923345"/>
            <a:ext cx="273207" cy="1876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>
            <a:off x="1309277" y="2884102"/>
            <a:ext cx="87358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Phoenix (AZ, USA)</a:t>
            </a:r>
          </a:p>
        </p:txBody>
      </p:sp>
      <p:cxnSp>
        <p:nvCxnSpPr>
          <p:cNvPr id="97" name="Gerade Verbindung 96"/>
          <p:cNvCxnSpPr/>
          <p:nvPr/>
        </p:nvCxnSpPr>
        <p:spPr>
          <a:xfrm flipH="1">
            <a:off x="1924871" y="2047762"/>
            <a:ext cx="369359" cy="85352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feld 102"/>
          <p:cNvSpPr txBox="1"/>
          <p:nvPr/>
        </p:nvSpPr>
        <p:spPr>
          <a:xfrm>
            <a:off x="1130317" y="1670708"/>
            <a:ext cx="87358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Denver (CO, USA)</a:t>
            </a:r>
          </a:p>
        </p:txBody>
      </p:sp>
      <p:cxnSp>
        <p:nvCxnSpPr>
          <p:cNvPr id="104" name="Gerade Verbindung 103"/>
          <p:cNvCxnSpPr/>
          <p:nvPr/>
        </p:nvCxnSpPr>
        <p:spPr>
          <a:xfrm flipH="1" flipV="1">
            <a:off x="1924872" y="1791378"/>
            <a:ext cx="528325" cy="13196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feld 108"/>
          <p:cNvSpPr txBox="1"/>
          <p:nvPr/>
        </p:nvSpPr>
        <p:spPr>
          <a:xfrm>
            <a:off x="3276678" y="2289983"/>
            <a:ext cx="70604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Paris (France)</a:t>
            </a:r>
          </a:p>
        </p:txBody>
      </p:sp>
      <p:cxnSp>
        <p:nvCxnSpPr>
          <p:cNvPr id="111" name="Gerade Verbindung 110"/>
          <p:cNvCxnSpPr/>
          <p:nvPr/>
        </p:nvCxnSpPr>
        <p:spPr>
          <a:xfrm flipH="1" flipV="1">
            <a:off x="1924872" y="1172951"/>
            <a:ext cx="537029" cy="46837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feld 113"/>
          <p:cNvSpPr txBox="1"/>
          <p:nvPr/>
        </p:nvSpPr>
        <p:spPr>
          <a:xfrm>
            <a:off x="1245516" y="897565"/>
            <a:ext cx="885923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Edmonton (Alberta, Canada)</a:t>
            </a:r>
          </a:p>
        </p:txBody>
      </p:sp>
      <p:sp>
        <p:nvSpPr>
          <p:cNvPr id="116" name="Textfeld 115"/>
          <p:cNvSpPr txBox="1"/>
          <p:nvPr/>
        </p:nvSpPr>
        <p:spPr>
          <a:xfrm>
            <a:off x="1396303" y="3137397"/>
            <a:ext cx="897960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Houston (TX, USA)</a:t>
            </a:r>
          </a:p>
        </p:txBody>
      </p:sp>
      <p:cxnSp>
        <p:nvCxnSpPr>
          <p:cNvPr id="117" name="Gerade Verbindung 116"/>
          <p:cNvCxnSpPr/>
          <p:nvPr/>
        </p:nvCxnSpPr>
        <p:spPr>
          <a:xfrm flipH="1">
            <a:off x="2109551" y="2117151"/>
            <a:ext cx="447697" cy="104866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feld 121"/>
          <p:cNvSpPr txBox="1"/>
          <p:nvPr/>
        </p:nvSpPr>
        <p:spPr>
          <a:xfrm>
            <a:off x="3796227" y="693953"/>
            <a:ext cx="635350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Marburg (Germany)</a:t>
            </a:r>
          </a:p>
        </p:txBody>
      </p:sp>
      <p:sp>
        <p:nvSpPr>
          <p:cNvPr id="125" name="Textfeld 124"/>
          <p:cNvSpPr txBox="1"/>
          <p:nvPr/>
        </p:nvSpPr>
        <p:spPr>
          <a:xfrm>
            <a:off x="3329862" y="671950"/>
            <a:ext cx="555437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Leuven (</a:t>
            </a:r>
            <a:r>
              <a:rPr lang="de-DE" sz="788" dirty="0" err="1">
                <a:solidFill>
                  <a:prstClr val="black"/>
                </a:solidFill>
                <a:latin typeface="Calibri"/>
              </a:rPr>
              <a:t>Belgium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28" name="Textfeld 127"/>
          <p:cNvSpPr txBox="1"/>
          <p:nvPr/>
        </p:nvSpPr>
        <p:spPr>
          <a:xfrm>
            <a:off x="3509344" y="1625229"/>
            <a:ext cx="70604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Lille (France)</a:t>
            </a:r>
          </a:p>
        </p:txBody>
      </p:sp>
      <p:sp>
        <p:nvSpPr>
          <p:cNvPr id="129" name="Textfeld 128"/>
          <p:cNvSpPr txBox="1"/>
          <p:nvPr/>
        </p:nvSpPr>
        <p:spPr>
          <a:xfrm>
            <a:off x="3394582" y="1418134"/>
            <a:ext cx="768356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 err="1">
                <a:solidFill>
                  <a:prstClr val="black"/>
                </a:solidFill>
                <a:latin typeface="Calibri"/>
              </a:rPr>
              <a:t>Southend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 (UK)</a:t>
            </a:r>
          </a:p>
        </p:txBody>
      </p:sp>
      <p:cxnSp>
        <p:nvCxnSpPr>
          <p:cNvPr id="130" name="Gerade Verbindung 129"/>
          <p:cNvCxnSpPr>
            <a:cxnSpLocks/>
          </p:cNvCxnSpPr>
          <p:nvPr/>
        </p:nvCxnSpPr>
        <p:spPr>
          <a:xfrm flipH="1" flipV="1">
            <a:off x="4077251" y="1520049"/>
            <a:ext cx="287544" cy="1075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feld 131"/>
          <p:cNvSpPr txBox="1"/>
          <p:nvPr/>
        </p:nvSpPr>
        <p:spPr>
          <a:xfrm>
            <a:off x="2644654" y="2184011"/>
            <a:ext cx="69537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Indianapolis (IN, USA)</a:t>
            </a:r>
          </a:p>
        </p:txBody>
      </p:sp>
      <p:cxnSp>
        <p:nvCxnSpPr>
          <p:cNvPr id="133" name="Gerade Verbindung 132"/>
          <p:cNvCxnSpPr/>
          <p:nvPr/>
        </p:nvCxnSpPr>
        <p:spPr>
          <a:xfrm flipH="1">
            <a:off x="2294230" y="1990369"/>
            <a:ext cx="386031" cy="14454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feld 137"/>
          <p:cNvSpPr txBox="1"/>
          <p:nvPr/>
        </p:nvSpPr>
        <p:spPr>
          <a:xfrm>
            <a:off x="1508378" y="3398499"/>
            <a:ext cx="942306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Memphis (TN, USA)</a:t>
            </a:r>
          </a:p>
          <a:p>
            <a:pPr algn="ctr" defTabSz="685800"/>
            <a:endParaRPr lang="de-DE" sz="788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Atlanta (Ga, USA)</a:t>
            </a:r>
          </a:p>
        </p:txBody>
      </p:sp>
      <p:sp>
        <p:nvSpPr>
          <p:cNvPr id="139" name="Textfeld 138"/>
          <p:cNvSpPr txBox="1"/>
          <p:nvPr/>
        </p:nvSpPr>
        <p:spPr>
          <a:xfrm>
            <a:off x="1444089" y="707127"/>
            <a:ext cx="114210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Chicago X 2 (IL, USA)</a:t>
            </a:r>
          </a:p>
        </p:txBody>
      </p:sp>
      <p:cxnSp>
        <p:nvCxnSpPr>
          <p:cNvPr id="140" name="Gerade Verbindung 139"/>
          <p:cNvCxnSpPr/>
          <p:nvPr/>
        </p:nvCxnSpPr>
        <p:spPr>
          <a:xfrm>
            <a:off x="2198078" y="875275"/>
            <a:ext cx="540569" cy="96717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143"/>
          <p:cNvCxnSpPr/>
          <p:nvPr/>
        </p:nvCxnSpPr>
        <p:spPr>
          <a:xfrm>
            <a:off x="2198079" y="870778"/>
            <a:ext cx="599377" cy="96717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feld 145"/>
          <p:cNvSpPr txBox="1"/>
          <p:nvPr/>
        </p:nvSpPr>
        <p:spPr>
          <a:xfrm>
            <a:off x="1708636" y="464156"/>
            <a:ext cx="100198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Toledo (OH, USA)</a:t>
            </a:r>
          </a:p>
        </p:txBody>
      </p:sp>
      <p:cxnSp>
        <p:nvCxnSpPr>
          <p:cNvPr id="147" name="Gerade Verbindung 146"/>
          <p:cNvCxnSpPr/>
          <p:nvPr/>
        </p:nvCxnSpPr>
        <p:spPr>
          <a:xfrm>
            <a:off x="2482280" y="671950"/>
            <a:ext cx="426250" cy="121736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feld 149"/>
          <p:cNvSpPr txBox="1"/>
          <p:nvPr/>
        </p:nvSpPr>
        <p:spPr>
          <a:xfrm>
            <a:off x="2502087" y="738134"/>
            <a:ext cx="60263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Cleveland (OH, USA)</a:t>
            </a:r>
          </a:p>
        </p:txBody>
      </p:sp>
      <p:cxnSp>
        <p:nvCxnSpPr>
          <p:cNvPr id="151" name="Gerade Verbindung 150"/>
          <p:cNvCxnSpPr/>
          <p:nvPr/>
        </p:nvCxnSpPr>
        <p:spPr>
          <a:xfrm>
            <a:off x="2738647" y="1005576"/>
            <a:ext cx="247529" cy="85623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feld 156"/>
          <p:cNvSpPr txBox="1"/>
          <p:nvPr/>
        </p:nvSpPr>
        <p:spPr>
          <a:xfrm>
            <a:off x="2583259" y="529389"/>
            <a:ext cx="121296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New York X 3  (NY, USA)</a:t>
            </a:r>
          </a:p>
        </p:txBody>
      </p:sp>
      <p:cxnSp>
        <p:nvCxnSpPr>
          <p:cNvPr id="159" name="Gerade Verbindung 158"/>
          <p:cNvCxnSpPr/>
          <p:nvPr/>
        </p:nvCxnSpPr>
        <p:spPr>
          <a:xfrm flipH="1">
            <a:off x="3045321" y="1877698"/>
            <a:ext cx="392553" cy="357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feld 159"/>
          <p:cNvSpPr txBox="1"/>
          <p:nvPr/>
        </p:nvSpPr>
        <p:spPr>
          <a:xfrm>
            <a:off x="3283095" y="1761167"/>
            <a:ext cx="939021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 err="1">
                <a:solidFill>
                  <a:prstClr val="black"/>
                </a:solidFill>
                <a:latin typeface="Calibri"/>
              </a:rPr>
              <a:t>Trenton</a:t>
            </a:r>
            <a:r>
              <a:rPr lang="de-DE" sz="788" dirty="0">
                <a:solidFill>
                  <a:prstClr val="black"/>
                </a:solidFill>
                <a:latin typeface="Calibri"/>
              </a:rPr>
              <a:t> (NJ, USA)</a:t>
            </a:r>
          </a:p>
        </p:txBody>
      </p:sp>
      <p:sp>
        <p:nvSpPr>
          <p:cNvPr id="98" name="Gleichschenkliges Dreieck 97"/>
          <p:cNvSpPr>
            <a:spLocks noChangeAspect="1"/>
          </p:cNvSpPr>
          <p:nvPr/>
        </p:nvSpPr>
        <p:spPr>
          <a:xfrm>
            <a:off x="4764809" y="1397904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843808" y="2057277"/>
            <a:ext cx="101899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Columbus (OH, USA)</a:t>
            </a:r>
          </a:p>
        </p:txBody>
      </p:sp>
      <p:sp>
        <p:nvSpPr>
          <p:cNvPr id="106" name="Ellipse 105"/>
          <p:cNvSpPr>
            <a:spLocks noChangeAspect="1"/>
          </p:cNvSpPr>
          <p:nvPr/>
        </p:nvSpPr>
        <p:spPr>
          <a:xfrm>
            <a:off x="4341687" y="1596755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Ellipse 106"/>
          <p:cNvSpPr>
            <a:spLocks noChangeAspect="1"/>
          </p:cNvSpPr>
          <p:nvPr/>
        </p:nvSpPr>
        <p:spPr>
          <a:xfrm>
            <a:off x="2792662" y="1906190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Ellipse 107"/>
          <p:cNvSpPr>
            <a:spLocks noChangeAspect="1"/>
          </p:cNvSpPr>
          <p:nvPr/>
        </p:nvSpPr>
        <p:spPr>
          <a:xfrm>
            <a:off x="2166075" y="1893359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Ellipse 109"/>
          <p:cNvSpPr>
            <a:spLocks noChangeAspect="1"/>
          </p:cNvSpPr>
          <p:nvPr/>
        </p:nvSpPr>
        <p:spPr>
          <a:xfrm>
            <a:off x="2955807" y="1889724"/>
            <a:ext cx="64038" cy="6403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2" name="Gerade Verbindung 111"/>
          <p:cNvCxnSpPr/>
          <p:nvPr/>
        </p:nvCxnSpPr>
        <p:spPr>
          <a:xfrm flipH="1" flipV="1">
            <a:off x="2998224" y="1929706"/>
            <a:ext cx="190603" cy="9821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112"/>
          <p:cNvSpPr txBox="1"/>
          <p:nvPr/>
        </p:nvSpPr>
        <p:spPr>
          <a:xfrm>
            <a:off x="3099026" y="1935639"/>
            <a:ext cx="101899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788" dirty="0">
                <a:solidFill>
                  <a:prstClr val="black"/>
                </a:solidFill>
                <a:latin typeface="Calibri"/>
              </a:rPr>
              <a:t>Allentown (PA, USA)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508377" y="4299943"/>
            <a:ext cx="4033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350" dirty="0" err="1">
                <a:solidFill>
                  <a:prstClr val="black"/>
                </a:solidFill>
                <a:latin typeface="Calibri"/>
              </a:rPr>
              <a:t>sites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active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mobile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stroke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units</a:t>
            </a:r>
            <a:endParaRPr lang="de-DE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de-DE" sz="1350" dirty="0" err="1">
                <a:solidFill>
                  <a:prstClr val="black"/>
                </a:solidFill>
                <a:latin typeface="Calibri"/>
              </a:rPr>
              <a:t>sites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projects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planning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implementation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state</a:t>
            </a:r>
            <a:endParaRPr lang="de-DE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Ellipse 114"/>
          <p:cNvSpPr>
            <a:spLocks noChangeAspect="1"/>
          </p:cNvSpPr>
          <p:nvPr/>
        </p:nvSpPr>
        <p:spPr>
          <a:xfrm flipH="1">
            <a:off x="1323622" y="4345930"/>
            <a:ext cx="170036" cy="170036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Gleichschenkliges Dreieck 117"/>
          <p:cNvSpPr>
            <a:spLocks noChangeAspect="1"/>
          </p:cNvSpPr>
          <p:nvPr/>
        </p:nvSpPr>
        <p:spPr>
          <a:xfrm>
            <a:off x="1331350" y="4569972"/>
            <a:ext cx="176900" cy="1769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6650800" y="4860348"/>
            <a:ext cx="17513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750" dirty="0">
                <a:solidFill>
                  <a:srgbClr val="1F497D"/>
                </a:solidFill>
                <a:latin typeface="Calibri"/>
              </a:rPr>
              <a:t>Lesmeister/</a:t>
            </a:r>
            <a:r>
              <a:rPr lang="de-DE" sz="750" dirty="0" err="1">
                <a:solidFill>
                  <a:srgbClr val="1F497D"/>
                </a:solidFill>
                <a:latin typeface="Calibri"/>
              </a:rPr>
              <a:t>Fassbender</a:t>
            </a:r>
            <a:r>
              <a:rPr lang="de-DE" sz="750" dirty="0">
                <a:solidFill>
                  <a:srgbClr val="1F497D"/>
                </a:solidFill>
                <a:latin typeface="Calibri"/>
              </a:rPr>
              <a:t>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645" y="3551467"/>
            <a:ext cx="282552" cy="7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1798" y="32768"/>
            <a:ext cx="686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PRESTO—PRE-hospital Stroke Treatment Organization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6013" y="366267"/>
            <a:ext cx="1015021" cy="213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0" dirty="0"/>
              <a:t>Rochester (NY, USA)</a:t>
            </a:r>
          </a:p>
        </p:txBody>
      </p:sp>
      <p:cxnSp>
        <p:nvCxnSpPr>
          <p:cNvPr id="119" name="Gerade Verbindung 51"/>
          <p:cNvCxnSpPr>
            <a:endCxn id="10" idx="7"/>
          </p:cNvCxnSpPr>
          <p:nvPr/>
        </p:nvCxnSpPr>
        <p:spPr>
          <a:xfrm>
            <a:off x="2623235" y="526360"/>
            <a:ext cx="382606" cy="131280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11"/>
          <p:cNvCxnSpPr>
            <a:endCxn id="110" idx="1"/>
          </p:cNvCxnSpPr>
          <p:nvPr/>
        </p:nvCxnSpPr>
        <p:spPr>
          <a:xfrm flipH="1" flipV="1">
            <a:off x="2965185" y="1899102"/>
            <a:ext cx="70964" cy="21321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32"/>
          <p:cNvCxnSpPr/>
          <p:nvPr/>
        </p:nvCxnSpPr>
        <p:spPr>
          <a:xfrm flipH="1">
            <a:off x="2262244" y="2027922"/>
            <a:ext cx="530419" cy="176302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06"/>
          <p:cNvSpPr>
            <a:spLocks noChangeAspect="1"/>
          </p:cNvSpPr>
          <p:nvPr/>
        </p:nvSpPr>
        <p:spPr>
          <a:xfrm flipH="1">
            <a:off x="2757014" y="1999915"/>
            <a:ext cx="67269" cy="67269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6" name="Gerade Verbindung 86"/>
          <p:cNvCxnSpPr>
            <a:cxnSpLocks/>
          </p:cNvCxnSpPr>
          <p:nvPr/>
        </p:nvCxnSpPr>
        <p:spPr>
          <a:xfrm flipH="1">
            <a:off x="3118636" y="1724627"/>
            <a:ext cx="240269" cy="130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Gleichschenkliges Dreieck 58"/>
          <p:cNvSpPr>
            <a:spLocks noChangeAspect="1"/>
          </p:cNvSpPr>
          <p:nvPr/>
        </p:nvSpPr>
        <p:spPr>
          <a:xfrm>
            <a:off x="3091391" y="1803004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Gleichschenkliges Dreieck 58"/>
          <p:cNvSpPr>
            <a:spLocks noChangeAspect="1"/>
          </p:cNvSpPr>
          <p:nvPr/>
        </p:nvSpPr>
        <p:spPr>
          <a:xfrm>
            <a:off x="2825755" y="1816207"/>
            <a:ext cx="68579" cy="6857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4" name="Gerade Verbindung 86"/>
          <p:cNvCxnSpPr>
            <a:cxnSpLocks/>
            <a:endCxn id="131" idx="0"/>
          </p:cNvCxnSpPr>
          <p:nvPr/>
        </p:nvCxnSpPr>
        <p:spPr>
          <a:xfrm>
            <a:off x="2151630" y="475434"/>
            <a:ext cx="708415" cy="134077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4812" y="303316"/>
            <a:ext cx="10374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Columbus (OH, USA)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9646" y="1596223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TBN</a:t>
            </a:r>
          </a:p>
        </p:txBody>
      </p:sp>
    </p:spTree>
    <p:extLst>
      <p:ext uri="{BB962C8B-B14F-4D97-AF65-F5344CB8AC3E}">
        <p14:creationId xmlns:p14="http://schemas.microsoft.com/office/powerpoint/2010/main" val="155762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74585"/>
            <a:ext cx="9144000" cy="146891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800" b="1" dirty="0">
                <a:solidFill>
                  <a:srgbClr val="243664"/>
                </a:solidFill>
              </a:rPr>
              <a:t>	</a:t>
            </a:r>
            <a:endParaRPr lang="en-US" sz="1800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5500" b="1" dirty="0">
                <a:solidFill>
                  <a:srgbClr val="243664"/>
                </a:solidFill>
              </a:rPr>
              <a:t>    </a:t>
            </a:r>
            <a:r>
              <a:rPr lang="en-US" sz="7200" b="1" dirty="0">
                <a:solidFill>
                  <a:srgbClr val="243664"/>
                </a:solidFill>
              </a:rPr>
              <a:t>Lifetime direct cost per stroke (1999 dollars)  $   140,000  </a:t>
            </a:r>
            <a:r>
              <a:rPr lang="en-US" sz="4800" b="1" dirty="0"/>
              <a:t>(</a:t>
            </a:r>
            <a:r>
              <a:rPr lang="en-US" sz="4800" b="1" i="1" dirty="0"/>
              <a:t>Circulation. </a:t>
            </a:r>
            <a:r>
              <a:rPr lang="en-US" sz="4800" b="1" dirty="0"/>
              <a:t>2009;119:e21-e181)</a:t>
            </a:r>
          </a:p>
          <a:p>
            <a:pPr algn="ctr">
              <a:lnSpc>
                <a:spcPct val="120000"/>
              </a:lnSpc>
            </a:pPr>
            <a:r>
              <a:rPr lang="en-US" sz="5500" b="1" dirty="0">
                <a:solidFill>
                  <a:srgbClr val="243664"/>
                </a:solidFill>
              </a:rPr>
              <a:t>    </a:t>
            </a:r>
            <a:r>
              <a:rPr lang="en-US" sz="7200" b="1" dirty="0">
                <a:solidFill>
                  <a:srgbClr val="243664"/>
                </a:solidFill>
              </a:rPr>
              <a:t>Therefore, cost neutral if:</a:t>
            </a:r>
          </a:p>
          <a:p>
            <a:pPr algn="ctr">
              <a:lnSpc>
                <a:spcPct val="120000"/>
              </a:lnSpc>
            </a:pPr>
            <a:r>
              <a:rPr lang="en-US" sz="7200" b="1" dirty="0">
                <a:solidFill>
                  <a:srgbClr val="FF0000"/>
                </a:solidFill>
              </a:rPr>
              <a:t>   </a:t>
            </a:r>
            <a:r>
              <a:rPr lang="en-US" sz="9600" b="1" dirty="0">
                <a:solidFill>
                  <a:srgbClr val="FF0000"/>
                </a:solidFill>
              </a:rPr>
              <a:t>1 MSU results in 5 more patients/</a:t>
            </a:r>
            <a:r>
              <a:rPr lang="en-US" sz="9600" b="1" dirty="0" err="1">
                <a:solidFill>
                  <a:srgbClr val="FF0000"/>
                </a:solidFill>
              </a:rPr>
              <a:t>yr</a:t>
            </a:r>
            <a:r>
              <a:rPr lang="en-US" sz="9600" b="1" dirty="0">
                <a:solidFill>
                  <a:srgbClr val="FF0000"/>
                </a:solidFill>
              </a:rPr>
              <a:t> completely recovering </a:t>
            </a:r>
          </a:p>
          <a:p>
            <a:pPr algn="ctr"/>
            <a:endParaRPr lang="en-US" sz="3800" b="1" dirty="0">
              <a:solidFill>
                <a:schemeClr val="tx1"/>
              </a:solidFill>
            </a:endParaRPr>
          </a:p>
          <a:p>
            <a:pPr algn="l"/>
            <a:r>
              <a:rPr lang="en-US" sz="1900" b="1" dirty="0">
                <a:solidFill>
                  <a:srgbClr val="FF0000"/>
                </a:solidFill>
              </a:rPr>
              <a:t>  </a:t>
            </a:r>
            <a:r>
              <a:rPr lang="en-US" sz="1800" dirty="0"/>
              <a:t>	</a:t>
            </a:r>
            <a:r>
              <a:rPr lang="en-US" dirty="0"/>
              <a:t>					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7147" y="0"/>
            <a:ext cx="57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5 </a:t>
            </a:r>
            <a:r>
              <a:rPr lang="en-US" sz="2800" b="1" u="sng" dirty="0" err="1">
                <a:solidFill>
                  <a:schemeClr val="bg1"/>
                </a:solidFill>
              </a:rPr>
              <a:t>yr</a:t>
            </a:r>
            <a:r>
              <a:rPr lang="en-US" sz="2800" b="1" u="sng" dirty="0">
                <a:solidFill>
                  <a:schemeClr val="bg1"/>
                </a:solidFill>
              </a:rPr>
              <a:t> Cost/Effectiveness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282815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$$</a:t>
            </a:r>
          </a:p>
          <a:p>
            <a:r>
              <a:rPr lang="en-US" dirty="0"/>
              <a:t> =</a:t>
            </a:r>
          </a:p>
        </p:txBody>
      </p:sp>
      <p:pic>
        <p:nvPicPr>
          <p:cNvPr id="2050" name="Picture 2" descr="http://upload.wikimedia.org/wikipedia/commons/thumb/e/ee/MRI-Philips.JPG/220px-MRI-Philip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02" y="2556840"/>
            <a:ext cx="1600368" cy="10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Baker_UTHSC_MSU_140722_576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89519"/>
            <a:ext cx="1856301" cy="10312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94380" y="519827"/>
            <a:ext cx="8486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Cost of CT Scanner					$    400,000</a:t>
            </a:r>
          </a:p>
          <a:p>
            <a:r>
              <a:rPr lang="en-US" b="1" dirty="0"/>
              <a:t>Ambulance /Chassis/ALS Equip		              		$    600,000</a:t>
            </a:r>
          </a:p>
          <a:p>
            <a:r>
              <a:rPr lang="en-US" b="1" dirty="0"/>
              <a:t>TM equipment 					              	$      30,000</a:t>
            </a:r>
          </a:p>
          <a:p>
            <a:r>
              <a:rPr lang="en-US" b="1" dirty="0"/>
              <a:t>Other Stuff						$      70,000	</a:t>
            </a:r>
          </a:p>
          <a:p>
            <a:r>
              <a:rPr lang="en-US" b="1" dirty="0"/>
              <a:t>Operating Costs X 5 </a:t>
            </a:r>
            <a:r>
              <a:rPr lang="en-US" b="1" dirty="0" err="1"/>
              <a:t>yrs</a:t>
            </a:r>
            <a:r>
              <a:rPr lang="en-US" b="1" dirty="0"/>
              <a:t>					$    500,000</a:t>
            </a:r>
          </a:p>
          <a:p>
            <a:r>
              <a:rPr lang="en-US" b="1" dirty="0"/>
              <a:t>Staff: Paramedic/EMT/Nurse and TM MD X 5 </a:t>
            </a:r>
            <a:r>
              <a:rPr lang="en-US" b="1" dirty="0" err="1"/>
              <a:t>yrs</a:t>
            </a:r>
            <a:r>
              <a:rPr lang="en-US" b="1" dirty="0"/>
              <a:t>  (1 shift/d) $ 2,000,000</a:t>
            </a:r>
          </a:p>
          <a:p>
            <a:r>
              <a:rPr lang="en-US" b="1" u="sng" dirty="0"/>
              <a:t>Total fixed and continuing costs for 1 MSTU X 5 </a:t>
            </a:r>
            <a:r>
              <a:rPr lang="en-US" b="1" u="sng" dirty="0" err="1"/>
              <a:t>yrs</a:t>
            </a:r>
            <a:r>
              <a:rPr lang="en-US" b="1" u="sng" dirty="0"/>
              <a:t>	$ 3,600,000</a:t>
            </a:r>
            <a:br>
              <a:rPr lang="en-US" b="1" u="sn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52250" y="2066413"/>
            <a:ext cx="5035909" cy="2530166"/>
            <a:chOff x="839" y="1139"/>
            <a:chExt cx="3719" cy="2042"/>
          </a:xfrm>
        </p:grpSpPr>
        <p:pic>
          <p:nvPicPr>
            <p:cNvPr id="9" name="Picture 5" descr="russoearlyscana"/>
            <p:cNvPicPr>
              <a:picLocks noChangeAspect="1" noChangeArrowheads="1"/>
            </p:cNvPicPr>
            <p:nvPr/>
          </p:nvPicPr>
          <p:blipFill>
            <a:blip r:embed="rId2" cstate="print"/>
            <a:srcRect t="1125"/>
            <a:stretch>
              <a:fillRect/>
            </a:stretch>
          </p:blipFill>
          <p:spPr bwMode="auto">
            <a:xfrm>
              <a:off x="839" y="1139"/>
              <a:ext cx="1928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RussoFU1a"/>
            <p:cNvPicPr>
              <a:picLocks noChangeAspect="1" noChangeArrowheads="1"/>
            </p:cNvPicPr>
            <p:nvPr/>
          </p:nvPicPr>
          <p:blipFill>
            <a:blip r:embed="rId3" cstate="print"/>
            <a:srcRect t="2380" b="2380"/>
            <a:stretch>
              <a:fillRect/>
            </a:stretch>
          </p:blipFill>
          <p:spPr bwMode="auto">
            <a:xfrm>
              <a:off x="2744" y="1139"/>
              <a:ext cx="1814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arrest early 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hematoma </a:t>
            </a:r>
            <a:r>
              <a:rPr lang="en-GB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with 		quicker </a:t>
            </a:r>
            <a:r>
              <a:rPr lang="en-GB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hemostatic</a:t>
            </a:r>
            <a:r>
              <a:rPr lang="en-GB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therapy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User\Desktop\MSU Project\MSU press conf 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27" y="3017840"/>
            <a:ext cx="3601474" cy="21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2474761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1 </a:t>
            </a:r>
            <a:r>
              <a:rPr lang="en-US" sz="4400" dirty="0" err="1">
                <a:solidFill>
                  <a:schemeClr val="bg1"/>
                </a:solidFill>
              </a:rPr>
              <a:t>hr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672043" y="3224636"/>
            <a:ext cx="519546" cy="436169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13336"/>
            <a:ext cx="8229600" cy="5874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Disclosures for Dr Grotta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1276350"/>
            <a:ext cx="8153400" cy="348465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AutoNum type="arabicPeriod"/>
              <a:defRPr/>
            </a:pPr>
            <a:r>
              <a:rPr lang="en-CA" sz="2000" dirty="0">
                <a:solidFill>
                  <a:schemeClr val="tx1"/>
                </a:solidFill>
              </a:rPr>
              <a:t>Grants/Research Support:  AHA, Genentech (</a:t>
            </a:r>
            <a:r>
              <a:rPr lang="en-CA" sz="2000" dirty="0" err="1">
                <a:solidFill>
                  <a:schemeClr val="tx1"/>
                </a:solidFill>
              </a:rPr>
              <a:t>tPA</a:t>
            </a:r>
            <a:r>
              <a:rPr lang="en-CA" sz="2000" dirty="0">
                <a:solidFill>
                  <a:schemeClr val="tx1"/>
                </a:solidFill>
              </a:rPr>
              <a:t> for MSU), PCORI</a:t>
            </a:r>
          </a:p>
          <a:p>
            <a:pPr marL="457200" indent="-457200" algn="l">
              <a:lnSpc>
                <a:spcPct val="150000"/>
              </a:lnSpc>
              <a:buAutoNum type="arabicPeriod"/>
              <a:defRPr/>
            </a:pPr>
            <a:r>
              <a:rPr lang="en-CA" sz="2000" dirty="0">
                <a:solidFill>
                  <a:schemeClr val="tx1"/>
                </a:solidFill>
              </a:rPr>
              <a:t>Consulting Fees:  Frazer Ltd</a:t>
            </a:r>
          </a:p>
          <a:p>
            <a:pPr marL="457200" indent="-457200" algn="l">
              <a:lnSpc>
                <a:spcPct val="150000"/>
              </a:lnSpc>
              <a:buAutoNum type="arabicPeriod"/>
              <a:defRPr/>
            </a:pPr>
            <a:r>
              <a:rPr lang="en-US" altLang="en-US" sz="2000" dirty="0"/>
              <a:t>I am blinded to study group outcome study data</a:t>
            </a:r>
          </a:p>
          <a:p>
            <a:pPr algn="ctr">
              <a:buFont typeface="Wingdings" pitchFamily="2" charset="2"/>
              <a:buChar char="§"/>
              <a:defRPr/>
            </a:pPr>
            <a:endParaRPr lang="en-C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33350"/>
            <a:ext cx="5829300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MSU Reimbursement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00150"/>
            <a:ext cx="7848600" cy="4114800"/>
          </a:xfrm>
        </p:spPr>
        <p:txBody>
          <a:bodyPr>
            <a:noAutofit/>
          </a:bodyPr>
          <a:lstStyle/>
          <a:p>
            <a:pPr algn="l"/>
            <a:r>
              <a:rPr lang="en-US" sz="1200" u="sng" dirty="0"/>
              <a:t>Ambulance transport codes set by CMS—depends on mileage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b="1" dirty="0"/>
              <a:t>ALS-2 = 2 IV meds, CPR </a:t>
            </a:r>
            <a:r>
              <a:rPr lang="en-US" sz="1200" b="1" dirty="0" err="1"/>
              <a:t>etc</a:t>
            </a:r>
            <a:r>
              <a:rPr lang="en-US" sz="1200" b="1" dirty="0"/>
              <a:t>					~$480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/>
              <a:t>Specialty care transport </a:t>
            </a:r>
          </a:p>
          <a:p>
            <a:pPr algn="l"/>
            <a:r>
              <a:rPr lang="en-US" sz="1200" dirty="0"/>
              <a:t>	(facility to facility, requires a critical care nurse and paramedic)	~$1280</a:t>
            </a:r>
          </a:p>
          <a:p>
            <a:pPr algn="l"/>
            <a:endParaRPr lang="en-US" sz="1200" dirty="0"/>
          </a:p>
          <a:p>
            <a:pPr algn="l"/>
            <a:r>
              <a:rPr lang="en-US" sz="1200" b="1" dirty="0"/>
              <a:t>Proposal: create ALS-3= IV meds, diagnostics, treatment		I calculate we would need ~$1000</a:t>
            </a:r>
          </a:p>
          <a:p>
            <a:pPr algn="l"/>
            <a:endParaRPr lang="en-US" sz="1200" dirty="0"/>
          </a:p>
          <a:p>
            <a:pPr algn="l"/>
            <a:r>
              <a:rPr lang="en-US" sz="1200" u="sng" dirty="0"/>
              <a:t>CT billing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b="1" dirty="0"/>
              <a:t>Technical Fee							$0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200" dirty="0"/>
              <a:t>Professional Fee						can be billed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l"/>
            <a:r>
              <a:rPr lang="en-US" sz="1200" u="sng" dirty="0"/>
              <a:t>Drugs including TPA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In-</a:t>
            </a:r>
            <a:r>
              <a:rPr lang="en-US" sz="1200" dirty="0" err="1"/>
              <a:t>pt</a:t>
            </a:r>
            <a:r>
              <a:rPr lang="en-US" sz="1200" dirty="0"/>
              <a:t> code 							$3000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Out-</a:t>
            </a:r>
            <a:r>
              <a:rPr lang="en-US" sz="1200" dirty="0" err="1"/>
              <a:t>pt</a:t>
            </a:r>
            <a:r>
              <a:rPr lang="en-US" sz="1200" dirty="0"/>
              <a:t> code (per mg + bolus administration fee)				$3000+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But no code for ambulance or MSU treatment			$0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200" dirty="0"/>
          </a:p>
          <a:p>
            <a:pPr algn="l"/>
            <a:r>
              <a:rPr lang="en-US" sz="1200" u="sng" dirty="0"/>
              <a:t>Physician consultation</a:t>
            </a:r>
            <a:r>
              <a:rPr lang="en-US" sz="1200" b="1" dirty="0"/>
              <a:t>						currently 0; TM codes in 2019</a:t>
            </a:r>
            <a:r>
              <a:rPr lang="en-US" sz="105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700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435" y="531890"/>
            <a:ext cx="8602637" cy="1102519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  <a:latin typeface="+mn-lt"/>
              </a:rPr>
              <a:t>Payment for  transports  </a:t>
            </a:r>
            <a:br>
              <a:rPr lang="en-US" sz="1800" dirty="0">
                <a:latin typeface="+mn-lt"/>
              </a:rPr>
            </a:br>
            <a:br>
              <a:rPr lang="en-US" sz="1800" u="sng" dirty="0">
                <a:latin typeface="+mn-lt"/>
              </a:rPr>
            </a:br>
            <a:r>
              <a:rPr lang="en-US" sz="1800" dirty="0">
                <a:latin typeface="+mn-lt"/>
              </a:rPr>
              <a:t>         	         			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		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5372"/>
            <a:ext cx="735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 Forma—CMS/Insurers—for Houston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417" y="1017534"/>
            <a:ext cx="8448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Transports (2 shifts, 3 MSTUs = 10/d @ $500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x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$  9,125,000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reimbursement from $500 to @ $921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$ 16,808,250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 increase payments over 5 years  			     $  7,683,250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444" y="2038350"/>
            <a:ext cx="89195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 term health costs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costs (10 pts/d @ $140,000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 	                   $ 2,520,000,000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Reverse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 one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stroke per month 			     $ 2,511,600,000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Net reduction in payouts over 5 years			     $        8,400,000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overall savings to CMS (Houston alone):      $ 716,750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		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9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tta.goodby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674" r="7291" b="27623"/>
          <a:stretch/>
        </p:blipFill>
        <p:spPr>
          <a:xfrm>
            <a:off x="609600" y="2190750"/>
            <a:ext cx="8138160" cy="2651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997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….MSUs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Are proliferating whether you agree or not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Are probably cost effective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 us to “think outside the box” of current practice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scular cowboy with gun on white background Stock Photo - 144701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20" y="591502"/>
            <a:ext cx="1444092" cy="21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7276"/>
            <a:ext cx="6477000" cy="534350"/>
          </a:xfrm>
        </p:spPr>
        <p:txBody>
          <a:bodyPr>
            <a:normAutofit/>
          </a:bodyPr>
          <a:lstStyle/>
          <a:p>
            <a:pPr algn="ctr"/>
            <a:r>
              <a:rPr lang="en-US" sz="3333" b="1" dirty="0" err="1">
                <a:solidFill>
                  <a:schemeClr val="bg1"/>
                </a:solidFill>
              </a:rPr>
              <a:t>tPA</a:t>
            </a:r>
            <a:r>
              <a:rPr lang="en-US" sz="3333" b="1" dirty="0">
                <a:solidFill>
                  <a:schemeClr val="bg1"/>
                </a:solidFill>
              </a:rPr>
              <a:t> vs </a:t>
            </a:r>
            <a:r>
              <a:rPr lang="en-US" sz="3333" b="1" dirty="0" err="1">
                <a:solidFill>
                  <a:schemeClr val="bg1"/>
                </a:solidFill>
              </a:rPr>
              <a:t>Thrombectomy</a:t>
            </a:r>
            <a:endParaRPr lang="en-US" sz="3333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048" y="694372"/>
            <a:ext cx="6223000" cy="4449128"/>
          </a:xfrm>
        </p:spPr>
        <p:txBody>
          <a:bodyPr>
            <a:noAutofit/>
          </a:bodyPr>
          <a:lstStyle/>
          <a:p>
            <a:pPr marL="428608" indent="-428608" algn="l">
              <a:buFont typeface="+mj-lt"/>
              <a:buAutoNum type="arabicPeriod"/>
            </a:pPr>
            <a:r>
              <a:rPr lang="en-US" sz="1800" dirty="0" err="1"/>
              <a:t>tPA</a:t>
            </a:r>
            <a:r>
              <a:rPr lang="en-US" sz="1800" dirty="0"/>
              <a:t> </a:t>
            </a:r>
          </a:p>
          <a:p>
            <a:pPr marL="666723" lvl="1" indent="-285739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Fastest gun in the wild west;  everyone has one</a:t>
            </a:r>
          </a:p>
          <a:p>
            <a:pPr marL="666723" lvl="1" indent="-285739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But can’t bring down big game </a:t>
            </a:r>
          </a:p>
          <a:p>
            <a:pPr marL="761970" lvl="1" indent="-38098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Challenge:</a:t>
            </a:r>
          </a:p>
          <a:p>
            <a:pPr marL="1047708" lvl="2" indent="-285739" algn="l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</a:rPr>
              <a:t>Speeding </a:t>
            </a:r>
            <a:r>
              <a:rPr lang="en-US" sz="1800" u="sng" dirty="0" err="1">
                <a:solidFill>
                  <a:schemeClr val="tx1"/>
                </a:solidFill>
              </a:rPr>
              <a:t>tPA</a:t>
            </a:r>
            <a:r>
              <a:rPr lang="en-US" sz="1800" u="sng" dirty="0">
                <a:solidFill>
                  <a:schemeClr val="tx1"/>
                </a:solidFill>
              </a:rPr>
              <a:t> treatment</a:t>
            </a:r>
          </a:p>
          <a:p>
            <a:pPr marL="1047708" lvl="2" indent="-285739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761969" lvl="2" algn="l"/>
            <a:endParaRPr lang="en-US" sz="1800" dirty="0">
              <a:solidFill>
                <a:schemeClr val="tx1"/>
              </a:solidFill>
            </a:endParaRPr>
          </a:p>
          <a:p>
            <a:pPr marL="380985" indent="-380985" algn="l">
              <a:buAutoNum type="arabicPeriod" startAt="2"/>
            </a:pPr>
            <a:r>
              <a:rPr lang="en-US" sz="1800" dirty="0" err="1"/>
              <a:t>Thrombectomy</a:t>
            </a:r>
            <a:r>
              <a:rPr lang="en-US" sz="1800" dirty="0"/>
              <a:t> </a:t>
            </a:r>
          </a:p>
          <a:p>
            <a:pPr marL="761970" lvl="1" indent="-38098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Big bubba with the big gun</a:t>
            </a:r>
          </a:p>
          <a:p>
            <a:pPr marL="666723" lvl="1" indent="-285739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Important advance for severe strokes</a:t>
            </a:r>
          </a:p>
          <a:p>
            <a:pPr marL="666723" lvl="1" indent="-285739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Challenge:</a:t>
            </a:r>
          </a:p>
          <a:p>
            <a:pPr marL="1190577" lvl="2" indent="-428608" algn="l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</a:rPr>
              <a:t>How to quickly triage </a:t>
            </a:r>
          </a:p>
          <a:p>
            <a:pPr lvl="2" algn="l"/>
            <a:endParaRPr lang="en-US" sz="1667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://laststandonzombieisland.files.wordpress.com/2013/05/finnish-boombeast-caught-in-the-woo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22162"/>
          <a:stretch/>
        </p:blipFill>
        <p:spPr bwMode="auto">
          <a:xfrm>
            <a:off x="5635625" y="2904489"/>
            <a:ext cx="3195888" cy="176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Baker_UTHSC_MSU_140722_576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7" t="45132" r="34459" b="35465"/>
          <a:stretch/>
        </p:blipFill>
        <p:spPr bwMode="auto">
          <a:xfrm>
            <a:off x="7315200" y="742950"/>
            <a:ext cx="406400" cy="50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509707"/>
            <a:ext cx="676291" cy="618891"/>
          </a:xfrm>
          <a:prstGeom prst="rect">
            <a:avLst/>
          </a:prstGeom>
        </p:spPr>
      </p:pic>
      <p:pic>
        <p:nvPicPr>
          <p:cNvPr id="9" name="Picture 2" descr="C:\Users\User\Desktop\MSU Project\MSU press conf p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86" y="1962150"/>
            <a:ext cx="106334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MSU Project\MSU press conf pi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72" y="4171950"/>
            <a:ext cx="1147255" cy="65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ul G Noguei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18" y="3028950"/>
            <a:ext cx="612775" cy="6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14349"/>
            <a:ext cx="9144000" cy="485218"/>
          </a:xfrm>
        </p:spPr>
        <p:txBody>
          <a:bodyPr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tPA</a:t>
            </a:r>
            <a:r>
              <a:rPr lang="en-US" sz="2000" b="1" dirty="0">
                <a:solidFill>
                  <a:schemeClr val="bg1"/>
                </a:solidFill>
              </a:rPr>
              <a:t> will remain the most frequent treatment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endParaRPr lang="en-US" sz="2000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5334539"/>
              </p:ext>
            </p:extLst>
          </p:nvPr>
        </p:nvGraphicFramePr>
        <p:xfrm>
          <a:off x="1841500" y="1305699"/>
          <a:ext cx="558800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1500" y="4572001"/>
            <a:ext cx="482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Reeves M, Kleindorfer D et al, abstract ISC 2012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71" y="1239912"/>
            <a:ext cx="3309627" cy="286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766771" y="3694254"/>
            <a:ext cx="3505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18" y="608599"/>
            <a:ext cx="829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NIHSS scores in overall population who are candidates for tPA and for IAT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931131" y="1469626"/>
            <a:ext cx="2336069" cy="325736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5833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10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556123" y="1689580"/>
            <a:ext cx="3978668" cy="321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715636"/>
            <a:ext cx="1885950" cy="385763"/>
          </a:xfrm>
        </p:spPr>
        <p:txBody>
          <a:bodyPr>
            <a:normAutofit fontScale="90000"/>
          </a:bodyPr>
          <a:lstStyle/>
          <a:p>
            <a:br>
              <a:rPr lang="en-US" sz="1750" b="1" dirty="0">
                <a:solidFill>
                  <a:schemeClr val="tx1"/>
                </a:solidFill>
              </a:rPr>
            </a:br>
            <a:r>
              <a:rPr lang="en-US" sz="875" b="1" dirty="0">
                <a:solidFill>
                  <a:schemeClr val="tx1"/>
                </a:solidFill>
              </a:rPr>
              <a:t>Kim et al,11/4/16</a:t>
            </a:r>
            <a:endParaRPr lang="en-US" sz="175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42" y="2130418"/>
            <a:ext cx="3538236" cy="2684984"/>
          </a:xfrm>
          <a:prstGeom prst="rect">
            <a:avLst/>
          </a:prstGeom>
        </p:spPr>
      </p:pic>
      <p:pic>
        <p:nvPicPr>
          <p:cNvPr id="6" name="Content Placeholder 3" descr="tP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19" y="1892923"/>
            <a:ext cx="943559" cy="80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919" y="4828241"/>
            <a:ext cx="3275021" cy="3017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6135" y="2274968"/>
            <a:ext cx="1741984" cy="222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noFill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30919" y="2745069"/>
            <a:ext cx="606818" cy="1819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noFill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6099" r="13030"/>
          <a:stretch/>
        </p:blipFill>
        <p:spPr>
          <a:xfrm rot="-4800000">
            <a:off x="6945007" y="2252123"/>
            <a:ext cx="638387" cy="1606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066" y="8277"/>
            <a:ext cx="81954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Yes we can treat out to 24 hours, but earlier access means----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/>
              <a:t>More patients with favorable imaging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Exponential benefit in the first hour for </a:t>
            </a:r>
            <a:r>
              <a:rPr lang="en-US" dirty="0" err="1"/>
              <a:t>tPA</a:t>
            </a:r>
            <a:r>
              <a:rPr lang="en-US" dirty="0"/>
              <a:t> and two hours for </a:t>
            </a:r>
            <a:r>
              <a:rPr lang="en-US" dirty="0" err="1"/>
              <a:t>thrombectomy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" r="56278"/>
          <a:stretch/>
        </p:blipFill>
        <p:spPr>
          <a:xfrm>
            <a:off x="6857574" y="2180"/>
            <a:ext cx="2280332" cy="14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314450" y="3643314"/>
            <a:ext cx="66865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2700" b="1">
              <a:latin typeface="Times New Roman" pitchFamily="18" charset="0"/>
              <a:cs typeface="Arial" charset="0"/>
            </a:endParaRPr>
          </a:p>
        </p:txBody>
      </p:sp>
      <p:pic>
        <p:nvPicPr>
          <p:cNvPr id="40963" name="Picture 3" descr="021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</a:blip>
          <a:srcRect/>
          <a:stretch>
            <a:fillRect/>
          </a:stretch>
        </p:blipFill>
        <p:spPr bwMode="auto">
          <a:xfrm>
            <a:off x="1143002" y="628651"/>
            <a:ext cx="6858001" cy="385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600200" y="1331318"/>
            <a:ext cx="1428750" cy="243459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C:\Users\User\Desktop\MSU Project\MSU press conf 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56" y="2027926"/>
            <a:ext cx="2285999" cy="13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1" y="6039"/>
            <a:ext cx="6858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MSUs are the only way to bring stroke treatment into the first hour where it may have an exponential benefit</a:t>
            </a:r>
          </a:p>
        </p:txBody>
      </p:sp>
      <p:sp>
        <p:nvSpPr>
          <p:cNvPr id="5" name="Arc 4"/>
          <p:cNvSpPr/>
          <p:nvPr/>
        </p:nvSpPr>
        <p:spPr>
          <a:xfrm rot="-8580000">
            <a:off x="1930554" y="2109535"/>
            <a:ext cx="2846007" cy="60884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60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485900" y="2057370"/>
            <a:ext cx="3086100" cy="2856310"/>
          </a:xfrm>
          <a:prstGeom prst="rect">
            <a:avLst/>
          </a:prstGeom>
        </p:spPr>
        <p:txBody>
          <a:bodyPr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350" dirty="0"/>
              <a:t>Standard 12 foot ambulance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350" dirty="0"/>
              <a:t>Portable CT scanner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350" dirty="0"/>
              <a:t>Point-of-care laboratory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350" dirty="0"/>
              <a:t>Tele-radiology &amp; neurology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350" dirty="0"/>
              <a:t>VN, RN, CT tech, Medic</a:t>
            </a:r>
          </a:p>
          <a:p>
            <a:pPr>
              <a:lnSpc>
                <a:spcPct val="150000"/>
              </a:lnSpc>
              <a:defRPr/>
            </a:pPr>
            <a:endParaRPr lang="en-US" sz="1350" dirty="0"/>
          </a:p>
          <a:p>
            <a:pPr>
              <a:lnSpc>
                <a:spcPct val="150000"/>
              </a:lnSpc>
              <a:defRPr/>
            </a:pPr>
            <a:endParaRPr lang="en-US" sz="135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341589"/>
            <a:ext cx="9144000" cy="53283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sz="297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en-US" sz="2970" dirty="0">
                <a:solidFill>
                  <a:schemeClr val="bg1"/>
                </a:solidFill>
              </a:rPr>
              <a:t>Mobile Stroke Units Don’t Need to be Fancy</a:t>
            </a:r>
          </a:p>
        </p:txBody>
      </p:sp>
      <p:pic>
        <p:nvPicPr>
          <p:cNvPr id="8196" name="Picture 2" descr="C:\Users\User\Desktop\MSU Project\MSU press con pic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8" y="2207671"/>
            <a:ext cx="3460745" cy="206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Baker_UTHSC_MSU_140722_576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22" y="835821"/>
            <a:ext cx="2220278" cy="13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6" t="19788" b="12965"/>
          <a:stretch/>
        </p:blipFill>
        <p:spPr>
          <a:xfrm>
            <a:off x="4800600" y="2254483"/>
            <a:ext cx="3075746" cy="26500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7152" r="35380"/>
          <a:stretch/>
        </p:blipFill>
        <p:spPr>
          <a:xfrm>
            <a:off x="5334000" y="2262533"/>
            <a:ext cx="2081500" cy="24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89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-6946"/>
            <a:ext cx="5517240" cy="521296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bg1"/>
                </a:solidFill>
              </a:rPr>
              <a:t>  MSU Dispatch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043649"/>
              </p:ext>
            </p:extLst>
          </p:nvPr>
        </p:nvGraphicFramePr>
        <p:xfrm>
          <a:off x="61645" y="611064"/>
          <a:ext cx="7238144" cy="362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41" y="-18742"/>
            <a:ext cx="3637607" cy="18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480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5250"/>
            <a:ext cx="8839200" cy="136576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MSUs are Practical</a:t>
            </a:r>
            <a:br>
              <a:rPr lang="en-GB" sz="1650" dirty="0">
                <a:solidFill>
                  <a:schemeClr val="bg1"/>
                </a:solidFill>
              </a:rPr>
            </a:br>
            <a:br>
              <a:rPr lang="en-GB" sz="1650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2016 to 2018: </a:t>
            </a:r>
            <a:r>
              <a:rPr lang="en-US" sz="2200" dirty="0">
                <a:solidFill>
                  <a:schemeClr val="bg1"/>
                </a:solidFill>
              </a:rPr>
              <a:t>290 acute ischemic stroke patients treated with </a:t>
            </a:r>
            <a:r>
              <a:rPr lang="en-US" sz="2200" dirty="0" err="1">
                <a:solidFill>
                  <a:schemeClr val="bg1"/>
                </a:solidFill>
              </a:rPr>
              <a:t>tPA</a:t>
            </a:r>
            <a:r>
              <a:rPr lang="en-US" sz="2200" dirty="0">
                <a:solidFill>
                  <a:schemeClr val="bg1"/>
                </a:solidFill>
              </a:rPr>
              <a:t> on our MSU</a:t>
            </a:r>
            <a:br>
              <a:rPr lang="en-US" sz="22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0"/>
            <a:ext cx="6515100" cy="3810000"/>
          </a:xfrm>
        </p:spPr>
        <p:txBody>
          <a:bodyPr>
            <a:normAutofit fontScale="25000" lnSpcReduction="20000"/>
          </a:bodyPr>
          <a:lstStyle/>
          <a:p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140 (48.3%) treated on scene by direct 911 dispatch</a:t>
            </a:r>
            <a:b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		median </a:t>
            </a:r>
            <a:r>
              <a:rPr lang="en-GB" sz="5600" b="1" u="sng" dirty="0">
                <a:solidFill>
                  <a:prstClr val="black"/>
                </a:solidFill>
                <a:ea typeface="+mj-ea"/>
                <a:cs typeface="+mj-cs"/>
              </a:rPr>
              <a:t>7 miles </a:t>
            </a: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from MSU base</a:t>
            </a: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150 (51.7%) patients treated by rendezvous</a:t>
            </a:r>
            <a:b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		their strokes occurred median </a:t>
            </a:r>
            <a:r>
              <a:rPr lang="en-GB" sz="5600" b="1" u="sng" dirty="0">
                <a:solidFill>
                  <a:prstClr val="black"/>
                </a:solidFill>
                <a:ea typeface="+mj-ea"/>
                <a:cs typeface="+mj-cs"/>
              </a:rPr>
              <a:t>13 miles </a:t>
            </a: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from base (p&lt;0.0001)</a:t>
            </a: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en-GB" sz="56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Time (min) from 911 alert to </a:t>
            </a:r>
            <a:r>
              <a:rPr lang="en-GB" sz="5600" dirty="0" err="1">
                <a:solidFill>
                  <a:prstClr val="black"/>
                </a:solidFill>
                <a:ea typeface="+mj-ea"/>
                <a:cs typeface="+mj-cs"/>
              </a:rPr>
              <a:t>tPA</a:t>
            </a: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 bolus</a:t>
            </a:r>
            <a:b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	37 ± 10 with on-scene</a:t>
            </a:r>
            <a:b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	38 ± 13 with rendezvous (p=0.89).</a:t>
            </a:r>
            <a:br>
              <a:rPr lang="en-US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  <a:t>  </a:t>
            </a:r>
            <a:br>
              <a:rPr lang="en-GB" sz="56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15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br>
              <a:rPr lang="en-GB" sz="1500" dirty="0">
                <a:solidFill>
                  <a:prstClr val="black"/>
                </a:solidFill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"/>
          <a:stretch/>
        </p:blipFill>
        <p:spPr>
          <a:xfrm>
            <a:off x="6247430" y="2659380"/>
            <a:ext cx="2896570" cy="167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6781800" y="2800350"/>
            <a:ext cx="1676400" cy="15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6551612" y="2838450"/>
            <a:ext cx="182880" cy="1447800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4129" y="337768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mi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59" r="6682" b="26046"/>
          <a:stretch/>
        </p:blipFill>
        <p:spPr>
          <a:xfrm>
            <a:off x="1910644" y="2625632"/>
            <a:ext cx="3193786" cy="15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fb888e9-95b8-4d31-9dc0-b6fd5f9bff60"/>
</p:tagLst>
</file>

<file path=ppt/theme/theme1.xml><?xml version="1.0" encoding="utf-8"?>
<a:theme xmlns:a="http://schemas.openxmlformats.org/drawingml/2006/main" name="Stroke PP">
  <a:themeElements>
    <a:clrScheme name="Custom 44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38086"/>
      </a:accent1>
      <a:accent2>
        <a:srgbClr val="4D245F"/>
      </a:accent2>
      <a:accent3>
        <a:srgbClr val="C4652D"/>
      </a:accent3>
      <a:accent4>
        <a:srgbClr val="53548A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c-lightblu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lightblu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44A5AE4F123443B62D7B7791014E6A" ma:contentTypeVersion="16" ma:contentTypeDescription="Create a new document." ma:contentTypeScope="" ma:versionID="b0205342869f73166afa73953880dace">
  <xsd:schema xmlns:xsd="http://www.w3.org/2001/XMLSchema" xmlns:xs="http://www.w3.org/2001/XMLSchema" xmlns:p="http://schemas.microsoft.com/office/2006/metadata/properties" xmlns:ns2="1f24487f-8729-4864-9fd6-7185ae59702e" xmlns:ns3="8c6baea6-accd-402b-b846-a9f132d30d3a" targetNamespace="http://schemas.microsoft.com/office/2006/metadata/properties" ma:root="true" ma:fieldsID="a2c647df6587452a4345baf63bfd72f2" ns2:_="" ns3:_="">
    <xsd:import namespace="1f24487f-8729-4864-9fd6-7185ae59702e"/>
    <xsd:import namespace="8c6baea6-accd-402b-b846-a9f132d30d3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4487f-8729-4864-9fd6-7185ae5970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baea6-accd-402b-b846-a9f132d30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f4f22ede-e726-4d3d-b195-8dfd25ae0d91" ContentTypeId="0x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4C6997-EF79-428C-A05C-7C8DFECE3D12}"/>
</file>

<file path=customXml/itemProps2.xml><?xml version="1.0" encoding="utf-8"?>
<ds:datastoreItem xmlns:ds="http://schemas.openxmlformats.org/officeDocument/2006/customXml" ds:itemID="{0A90E094-C927-4B78-AEF7-39C56D85169F}"/>
</file>

<file path=customXml/itemProps3.xml><?xml version="1.0" encoding="utf-8"?>
<ds:datastoreItem xmlns:ds="http://schemas.openxmlformats.org/officeDocument/2006/customXml" ds:itemID="{9E05EA7C-C7D8-4455-9AA9-0A52F72169AD}"/>
</file>

<file path=customXml/itemProps4.xml><?xml version="1.0" encoding="utf-8"?>
<ds:datastoreItem xmlns:ds="http://schemas.openxmlformats.org/officeDocument/2006/customXml" ds:itemID="{3E9CC3AE-FA96-452C-A8E4-A5154E24C0E4}"/>
</file>

<file path=docProps/app.xml><?xml version="1.0" encoding="utf-8"?>
<Properties xmlns="http://schemas.openxmlformats.org/officeDocument/2006/extended-properties" xmlns:vt="http://schemas.openxmlformats.org/officeDocument/2006/docPropsVTypes">
  <Template>Stroke PP</Template>
  <TotalTime>1670</TotalTime>
  <Words>855</Words>
  <Application>Microsoft Office PowerPoint</Application>
  <PresentationFormat>On-screen Show (16:9)</PresentationFormat>
  <Paragraphs>212</Paragraphs>
  <Slides>22</Slides>
  <Notes>6</Notes>
  <HiddenSlides>4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Times New Roman</vt:lpstr>
      <vt:lpstr>Wingdings</vt:lpstr>
      <vt:lpstr>Wingdings 2</vt:lpstr>
      <vt:lpstr>Stroke PP</vt:lpstr>
      <vt:lpstr>Larissa</vt:lpstr>
      <vt:lpstr> Mobile Stroke Units—why, how, and worth it</vt:lpstr>
      <vt:lpstr>PowerPoint Presentation</vt:lpstr>
      <vt:lpstr>tPA vs Thrombectomy</vt:lpstr>
      <vt:lpstr>tPA will remain the most frequent treatment  </vt:lpstr>
      <vt:lpstr> Kim et al,11/4/16</vt:lpstr>
      <vt:lpstr>PowerPoint Presentation</vt:lpstr>
      <vt:lpstr>PowerPoint Presentation</vt:lpstr>
      <vt:lpstr>  MSU Dispatch Process</vt:lpstr>
      <vt:lpstr>MSUs are Practical  2016 to 2018: 290 acute ischemic stroke patients treated with tPA on our MSU  </vt:lpstr>
      <vt:lpstr>PowerPoint Presentation</vt:lpstr>
      <vt:lpstr>BEST-MSU Study Benefits of Stroke Treatment Delivered Using a Mobile Stroke Unit Compared to Standard Management by Emergency Medical Services </vt:lpstr>
      <vt:lpstr>PowerPoint Presentation</vt:lpstr>
      <vt:lpstr>PowerPoint Presentation</vt:lpstr>
      <vt:lpstr>PowerPoint Presentation</vt:lpstr>
      <vt:lpstr>The on board MD can be replaced by a TM MD</vt:lpstr>
      <vt:lpstr>In Conclusion</vt:lpstr>
      <vt:lpstr>PowerPoint Presentation</vt:lpstr>
      <vt:lpstr>PowerPoint Presentation</vt:lpstr>
      <vt:lpstr>PowerPoint Presentation</vt:lpstr>
      <vt:lpstr>Current MSU Reimbursement</vt:lpstr>
      <vt:lpstr>Payment for  transports                                </vt:lpstr>
      <vt:lpstr>PowerPoint Presentation</vt:lpstr>
    </vt:vector>
  </TitlesOfParts>
  <Company>UTHealth MSB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the First U.S. Mobile Stroke Unit:  Bringing the Stroke Team Into the “Field”</dc:title>
  <dc:creator>Grotta, James C</dc:creator>
  <dc:description>v2.15</dc:description>
  <cp:lastModifiedBy>source1av</cp:lastModifiedBy>
  <cp:revision>182</cp:revision>
  <dcterms:created xsi:type="dcterms:W3CDTF">2016-09-05T22:10:20Z</dcterms:created>
  <dcterms:modified xsi:type="dcterms:W3CDTF">2018-10-26T15:20:59Z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0x0101008044A5AE4F123443B62D7B7791014E6A</vt:lpwstr>
  </property>
</Properties>
</file>