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5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0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1.xml" ContentType="application/vnd.openxmlformats-officedocument.presentationml.tags+xml"/>
  <Override PartName="/ppt/tags/tag40.xml" ContentType="application/vnd.openxmlformats-officedocument.presentationml.tags+xml"/>
  <Override PartName="/ppt/tags/tag39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25.xml" ContentType="application/vnd.openxmlformats-officedocument.presentationml.tags+xml"/>
  <Override PartName="/ppt/tags/tag24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31.xml" ContentType="application/vnd.openxmlformats-officedocument.presentationml.tags+xml"/>
  <Override PartName="/ppt/tags/tag30.xml" ContentType="application/vnd.openxmlformats-officedocument.presentationml.tags+xml"/>
  <Override PartName="/ppt/tags/tag29.xml" ContentType="application/vnd.openxmlformats-officedocument.presentationml.tags+xml"/>
  <Override PartName="/ppt/tags/tag19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7"/>
  </p:notesMasterIdLst>
  <p:sldIdLst>
    <p:sldId id="520" r:id="rId3"/>
    <p:sldId id="258" r:id="rId4"/>
    <p:sldId id="257" r:id="rId5"/>
    <p:sldId id="526" r:id="rId6"/>
    <p:sldId id="525" r:id="rId7"/>
    <p:sldId id="452" r:id="rId8"/>
    <p:sldId id="530" r:id="rId9"/>
    <p:sldId id="528" r:id="rId10"/>
    <p:sldId id="287" r:id="rId11"/>
    <p:sldId id="291" r:id="rId12"/>
    <p:sldId id="534" r:id="rId13"/>
    <p:sldId id="535" r:id="rId14"/>
    <p:sldId id="517" r:id="rId15"/>
    <p:sldId id="5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Johnson" initials="SJ" lastIdx="7" clrIdx="0">
    <p:extLst>
      <p:ext uri="{19B8F6BF-5375-455C-9EA6-DF929625EA0E}">
        <p15:presenceInfo xmlns:p15="http://schemas.microsoft.com/office/powerpoint/2012/main" userId="S-1-5-21-57989841-1682526488-839522115-2515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0792" autoAdjust="0"/>
  </p:normalViewPr>
  <p:slideViewPr>
    <p:cSldViewPr snapToGrid="0">
      <p:cViewPr>
        <p:scale>
          <a:sx n="80" d="100"/>
          <a:sy n="80" d="100"/>
        </p:scale>
        <p:origin x="162" y="-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1667C-D7F7-443E-9BBB-6BC677E8B857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A2B9B-DF3C-433A-9E3A-6A8928E7F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MR: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79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A2B9B-DF3C-433A-9E3A-6A8928E7F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9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MR: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7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you say a little something!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DBE-Guiding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3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DBE-Survey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2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defTabSz="966612">
              <a:buFont typeface="Arial" panose="020B0604020202020204" pitchFamily="34" charset="0"/>
              <a:buNone/>
              <a:defRPr/>
            </a:pPr>
            <a:r>
              <a:rPr lang="en-US" i="1" dirty="0"/>
              <a:t>MR </a:t>
            </a:r>
          </a:p>
          <a:p>
            <a:pPr marL="181240" indent="-181240" defTabSz="966612">
              <a:buFont typeface="Arial" panose="020B0604020202020204" pitchFamily="34" charset="0"/>
              <a:buChar char="•"/>
              <a:defRPr/>
            </a:pPr>
            <a:r>
              <a:rPr lang="en-US" i="1" dirty="0"/>
              <a:t>This slide has animation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r>
              <a:rPr lang="en-US" dirty="0"/>
              <a:t>This slide walks us through how ML Stroke works.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/>
              <a:t>We start when EMS picks up the patient (EMS First Medical Contact)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/>
              <a:t>Depending on various factors a patient may be triaged to a PSS hospital or an endovascular capable center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/>
              <a:t>Sometimes they need to be transferred</a:t>
            </a:r>
          </a:p>
          <a:p>
            <a:pPr marL="664546" lvl="1" indent="-181240">
              <a:buFont typeface="Arial" panose="020B0604020202020204" pitchFamily="34" charset="0"/>
              <a:buChar char="•"/>
            </a:pPr>
            <a:r>
              <a:rPr lang="en-US" dirty="0"/>
              <a:t>ML Stroke helps us measure field triage and inter-hospital transfers, as well as other processes, via data collected in GWTG-S</a:t>
            </a:r>
          </a:p>
          <a:p>
            <a:pPr marL="181240" indent="-181240"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531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4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MR: There are many regional efforts on-going—this map shows the pre-hospital work.  There is also a statewide interfacility group underway.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A2B9B-DF3C-433A-9E3A-6A8928E7FE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A2B9B-DF3C-433A-9E3A-6A8928E7FE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HA text 01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4865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193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D105-71F3-4DA5-94BA-183055BC7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32AD9-17DF-4954-B2C0-1F21E431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FEC05-DB13-4796-902C-DD5582B3B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871DD-B695-48D6-A523-5F4A8E5A2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6254D-0ED6-48B6-8330-34269CD3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97242-A3DA-4846-A168-2ADF9F17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5D109-4420-4F75-98CA-2346D503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0A950-6298-4C6E-BDCB-3F84EDD3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6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76DB-0F8D-4AFA-9323-7D9BE2F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9DF2F-DE8E-4E00-BE41-8B64F139E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1DEA8-7B3E-45F5-8EAC-8FEEFE65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02868-4564-47BC-B227-F6A0856E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093CA-60F8-4EFF-8D34-E9451651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8953A4-B67D-4F55-9369-5C7BA095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E6CA8-C402-4F14-9F3C-2578E67C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1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92BAE-7D8F-4289-9374-A7B9471E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DA12-C39F-423D-BC17-D9912BE0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A2E0E-B55E-4A4D-AB32-C2F2CA17A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4ADB9-50BA-4F04-B832-CDF453AB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F253A-1626-4CD6-9AC3-D9CC6041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6C432-1277-4293-8F09-B8D15EB9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4E18A-0842-488A-BD77-18C7FE27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A003E2-3F45-4FAB-8A3B-DCDC2E5C6B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1DBFA-D24D-4B91-BA7B-C1B943F0A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2CCBB-D88A-46CC-9CB2-CF92B5D3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0511A-64FF-4CAA-91F4-7B9573C8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1F3C-1630-441C-81B0-D813B5AC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DDC1-4045-4657-B751-7BA18D18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9C745-6A95-4C48-8CAE-19F3415CF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0E837-D755-40CD-AC78-34277279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B03EE-11A3-4DC2-B056-FD2B4823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98D76-9395-45A7-9611-1177197B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55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199142-73E4-4C16-90A4-38000469D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03FCB-569C-4FD8-B15E-4481CEF2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2276B-2C22-422F-8F5E-0E674E73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9162D-5DD1-4039-9732-AD2306C24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D6DC4-3696-4EF1-A399-6A3C2324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0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HA text 01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4CFD-BD8E-CA44-95EF-CF6D1428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9E0CA-17A6-EE4A-8F3C-2582D8C9AB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56232"/>
            <a:ext cx="5119688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5C42A-52E2-5844-82AF-9C4BB98A6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112" y="1256232"/>
            <a:ext cx="5119687" cy="45207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925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HA text 01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DA38B-6E59-484D-B776-7712244B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32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HA text 01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2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ission Lifelin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203325"/>
            <a:ext cx="1178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91067" y="2282825"/>
            <a:ext cx="3560064" cy="457200"/>
          </a:xfrm>
          <a:solidFill>
            <a:schemeClr val="bg2">
              <a:lumMod val="10000"/>
            </a:schemeClr>
          </a:solidFill>
          <a:ln>
            <a:noFill/>
          </a:ln>
        </p:spPr>
        <p:txBody>
          <a:bodyPr tIns="18288" rIns="45720" bIns="18288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267200" y="2286000"/>
            <a:ext cx="3560064" cy="457200"/>
          </a:xfrm>
          <a:solidFill>
            <a:schemeClr val="bg2">
              <a:lumMod val="50000"/>
            </a:schemeClr>
          </a:solidFill>
          <a:ln>
            <a:noFill/>
          </a:ln>
        </p:spPr>
        <p:txBody>
          <a:bodyPr tIns="18288" rIns="45720" bIns="18288" anchor="ctr"/>
          <a:lstStyle>
            <a:lvl1pPr marL="0" indent="0">
              <a:buFontTx/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8026400" y="2286000"/>
            <a:ext cx="3560064" cy="457200"/>
          </a:xfrm>
          <a:solidFill>
            <a:schemeClr val="bg2">
              <a:lumMod val="75000"/>
            </a:schemeClr>
          </a:solidFill>
          <a:ln>
            <a:noFill/>
          </a:ln>
        </p:spPr>
        <p:txBody>
          <a:bodyPr tIns="18288" rIns="45720" bIns="18288" anchor="ctr"/>
          <a:lstStyle>
            <a:lvl1pPr marL="0" indent="0">
              <a:buNone/>
              <a:defRPr lang="en-US" sz="1300" cap="all" baseline="0" dirty="0" smtClean="0">
                <a:solidFill>
                  <a:schemeClr val="bg1"/>
                </a:solidFill>
                <a:latin typeface="Helvetica" charset="0"/>
                <a:cs typeface="+mn-cs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08000" y="2846389"/>
            <a:ext cx="3556000" cy="1656864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defTabSz="137160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40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8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30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200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267200" y="2843785"/>
            <a:ext cx="3556000" cy="1656864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defTabSz="137160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40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8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30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200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8026400" y="2843785"/>
            <a:ext cx="3556000" cy="1656864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defTabSz="137160">
              <a:lnSpc>
                <a:spcPct val="100000"/>
              </a:lnSpc>
              <a:spcAft>
                <a:spcPts val="600"/>
              </a:spcAft>
              <a:buFont typeface="+mj-lt"/>
              <a:buNone/>
              <a:tabLst>
                <a:tab pos="91440" algn="l"/>
              </a:tabLst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2pPr>
            <a:lvl3pPr marL="6858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3pPr>
            <a:lvl4pPr marL="1143000" indent="0">
              <a:lnSpc>
                <a:spcPct val="100000"/>
              </a:lnSpc>
              <a:spcAft>
                <a:spcPts val="600"/>
              </a:spcAft>
              <a:buNone/>
              <a:defRPr lang="en-US" sz="1300" smtClean="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4pPr>
            <a:lvl5pPr marL="1600200" indent="0">
              <a:lnSpc>
                <a:spcPct val="100000"/>
              </a:lnSpc>
              <a:spcAft>
                <a:spcPts val="600"/>
              </a:spcAft>
              <a:buNone/>
              <a:defRPr lang="en-US" sz="1300">
                <a:solidFill>
                  <a:srgbClr val="595959"/>
                </a:solidFill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3F16-65F3-407A-8490-623CFD13DA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591E-E560-4DD0-AF38-64CB22816F6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2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E5038-660A-4211-B7B1-E4A76298A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17D75-AF18-4FCE-807A-3CD463F03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6893A-6202-440B-BF78-79A475D2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647E-0E14-4868-87E9-C3D61205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5588-B363-496F-B864-2A44FF1F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4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C4E02-4DF7-4E51-BAA6-409CF3F66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062-6FD3-4177-825F-76DEABF4A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2C7F5-CE4E-4B4A-B522-1F7BD7AE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BEA54-8887-4168-A862-41A4EFCB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044FA-428E-42D9-8DCB-AB135C275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C97B7-3F6D-42CA-8161-013EC3EE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64E5F-6857-45D5-87F4-E26E4E9F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F3071-EC6B-4B09-8B37-04FC5EEE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AF596-9E56-44C3-BA67-EE299680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E582-8CDC-4745-A813-0DDCF8E0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F3E6-61CB-46F6-B1B0-36A007B5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CEB4E-2B86-42BB-A186-837378283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60C1F-DFD0-4079-A25D-C0F30E74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1867F-EC9B-4985-88F8-BEE70D5B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693A-2BB7-4E25-B5BC-F313B7D6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CB407-7C9F-4641-8C6F-B74BC842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2F005-CB0D-9E4E-8CDE-9B8E4524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539"/>
            <a:ext cx="10515600" cy="559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74D9E-65D3-9143-A1F3-630FCEAA4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6486"/>
            <a:ext cx="10515600" cy="448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DBE82-8B1D-9A45-84F6-1BE3FB96CD2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05806" y="5843503"/>
            <a:ext cx="1339850" cy="726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7C95E-9636-EC40-820E-A92F998AECDA}"/>
              </a:ext>
            </a:extLst>
          </p:cNvPr>
          <p:cNvSpPr txBox="1"/>
          <p:nvPr userDrawn="1"/>
        </p:nvSpPr>
        <p:spPr>
          <a:xfrm>
            <a:off x="401785" y="6314016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10E28FC-07D4-BA4F-AD9D-B327F88D264D}" type="slidenum">
              <a:rPr lang="en-US" sz="1000" smtClean="0">
                <a:solidFill>
                  <a:schemeClr val="tx2"/>
                </a:solidFill>
                <a:latin typeface="Lub Dub Medium" panose="020B0603030403020204" pitchFamily="34" charset="77"/>
              </a:rPr>
              <a:t>‹#›</a:t>
            </a:fld>
            <a:endParaRPr lang="en-US" sz="1000" dirty="0">
              <a:solidFill>
                <a:schemeClr val="tx2"/>
              </a:solidFill>
              <a:latin typeface="Lub Dub Medium" panose="020B06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07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cap="all" baseline="0">
          <a:solidFill>
            <a:schemeClr val="tx2"/>
          </a:solidFill>
          <a:latin typeface="Lub Dub" panose="020B06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1800" kern="1200" cap="all" baseline="0">
          <a:solidFill>
            <a:schemeClr val="accent1"/>
          </a:solidFill>
          <a:latin typeface="Lub Dub Medium" panose="020B0603030403020204" pitchFamily="34" charset="77"/>
          <a:ea typeface="+mn-ea"/>
          <a:cs typeface="+mn-cs"/>
        </a:defRPr>
      </a:lvl1pPr>
      <a:lvl2pPr marL="23495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2pPr>
      <a:lvl3pPr marL="4064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3pPr>
      <a:lvl4pPr marL="571500" indent="-1651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4pPr>
      <a:lvl5pPr marL="688975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Lub Dub Medium" panose="020B06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orient="horz" pos="879">
          <p15:clr>
            <a:srgbClr val="F26B43"/>
          </p15:clr>
        </p15:guide>
        <p15:guide id="3" orient="horz" pos="229">
          <p15:clr>
            <a:srgbClr val="F26B43"/>
          </p15:clr>
        </p15:guide>
        <p15:guide id="4" orient="horz" pos="4125">
          <p15:clr>
            <a:srgbClr val="F26B43"/>
          </p15:clr>
        </p15:guide>
        <p15:guide id="5" pos="3840">
          <p15:clr>
            <a:srgbClr val="F26B43"/>
          </p15:clr>
        </p15:guide>
        <p15:guide id="6" pos="528">
          <p15:clr>
            <a:srgbClr val="F26B43"/>
          </p15:clr>
        </p15:guide>
        <p15:guide id="7" pos="7152">
          <p15:clr>
            <a:srgbClr val="F26B43"/>
          </p15:clr>
        </p15:guide>
        <p15:guide id="8" pos="254">
          <p15:clr>
            <a:srgbClr val="F26B43"/>
          </p15:clr>
        </p15:guide>
        <p15:guide id="9" pos="3753">
          <p15:clr>
            <a:srgbClr val="F26B43"/>
          </p15:clr>
        </p15:guide>
        <p15:guide id="10" pos="39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9338F-4554-4F50-8033-7D41D8AF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D8524-6695-489A-A30F-4E19CDB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C1AB-1CB2-467E-8CDB-2CACAB6C7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8657-4CCE-4FAD-970B-3C903BF13BA5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333E-5F02-44E2-8915-1D77D5BD3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8159F-8D94-4FF6-B20D-11C93D2B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61FF-7822-489F-8CBF-45054DF39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slideLayout" Target="../slideLayouts/slideLayout1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image" Target="../media/image3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hyperlink" Target="https://doi.org/10.1161/STR.0000000000000158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egs.health.ny.gov/regulations/proposed-rule-making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21A8BF02-C7F6-4A58-AEB2-57D52270D8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14067"/>
            <a:ext cx="12192000" cy="1456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E22B7-E4DB-4D46-95F9-6D76B2081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71" y="4799959"/>
            <a:ext cx="1753772" cy="17635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229FC5-90B6-4744-B36A-DB719FDBB6E8}"/>
              </a:ext>
            </a:extLst>
          </p:cNvPr>
          <p:cNvSpPr/>
          <p:nvPr/>
        </p:nvSpPr>
        <p:spPr>
          <a:xfrm>
            <a:off x="2021305" y="1491684"/>
            <a:ext cx="8149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13</a:t>
            </a:r>
            <a:r>
              <a:rPr lang="en-US" sz="3200" baseline="30000" dirty="0"/>
              <a:t>th</a:t>
            </a:r>
            <a:r>
              <a:rPr lang="en-US" sz="3200" dirty="0"/>
              <a:t> Annual NECC Summit</a:t>
            </a:r>
            <a:br>
              <a:rPr lang="en-US" sz="3200" dirty="0"/>
            </a:br>
            <a:r>
              <a:rPr lang="en-US" sz="3200" dirty="0"/>
              <a:t>Thursday, October 25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New York State Breakout Session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75AD47D-B6BD-4A30-A835-44426C4917EF}"/>
              </a:ext>
            </a:extLst>
          </p:cNvPr>
          <p:cNvSpPr txBox="1">
            <a:spLocks/>
          </p:cNvSpPr>
          <p:nvPr/>
        </p:nvSpPr>
        <p:spPr>
          <a:xfrm>
            <a:off x="670047" y="3429000"/>
            <a:ext cx="9682864" cy="33316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u="sng" dirty="0">
                <a:latin typeface="Lub Dub" panose="020B0603030403020204"/>
              </a:rPr>
              <a:t>Facilitated By: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David Ben-Eli, MD, FACEP, FAEMS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Division Medical Director, Office of Medical Affairs, Fire Department New York - New York, NY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dirty="0">
                <a:latin typeface="Lub Dub" panose="020B0603030403020204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Ethan Brandler, MD, MPH, FACEP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Associate Director of Emergency Medical Services, SUNY Stony Brook - Stony Brook, NY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100" dirty="0">
                <a:latin typeface="Lub Dub" panose="020B0603030403020204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Jeremy Cushman, MD, MS, EMT-P, FACEP, FAEMS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Vice Chair, NECC; Associate Professor &amp; Chief, Division of Pre-Hospital Medicine,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University of Rochester - Rochester, NY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50" dirty="0">
                <a:latin typeface="Lub Dub" panose="020B0603030403020204"/>
              </a:rPr>
              <a:t>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Michael Redlener, MD, FAEMS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Lub Dub" panose="020B0603030403020204"/>
              </a:rPr>
              <a:t>Assistant Professor, Medical Director for EMS &amp; Disaster Preparedness, Department of Emergency Medicine, Mount Sinai St. Luke’s &amp; Mount Sinai West - New York, NY</a:t>
            </a:r>
          </a:p>
        </p:txBody>
      </p:sp>
    </p:spTree>
    <p:extLst>
      <p:ext uri="{BB962C8B-B14F-4D97-AF65-F5344CB8AC3E}">
        <p14:creationId xmlns:p14="http://schemas.microsoft.com/office/powerpoint/2010/main" val="275454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OTLSHAPE_T_c98f450eb45a4e2fa3aee5d3f6ccf769_HorizontalConnector1">
            <a:extLst>
              <a:ext uri="{FF2B5EF4-FFF2-40B4-BE49-F238E27FC236}">
                <a16:creationId xmlns:a16="http://schemas.microsoft.com/office/drawing/2014/main" id="{B4963C6B-AC43-4291-8937-20EB440D111E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2843501" y="5390840"/>
            <a:ext cx="645129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8be46fda915d4ed9837db1247dc081cf_HorizontalConnector1">
            <a:extLst>
              <a:ext uri="{FF2B5EF4-FFF2-40B4-BE49-F238E27FC236}">
                <a16:creationId xmlns:a16="http://schemas.microsoft.com/office/drawing/2014/main" id="{64215DED-6770-4632-96C8-D8388C616F71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3829247" y="4964007"/>
            <a:ext cx="466585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0c8b8d02a4574c22933ce1fa5e2c6c5b_HorizontalConnector1">
            <a:extLst>
              <a:ext uri="{FF2B5EF4-FFF2-40B4-BE49-F238E27FC236}">
                <a16:creationId xmlns:a16="http://schemas.microsoft.com/office/drawing/2014/main" id="{A40DBCB8-25C4-467E-93A8-3A1FE0A6BF48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2635335" y="4608407"/>
            <a:ext cx="271427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dd2b5c504a5045ea9cea842e0b22af2e_HorizontalConnector1">
            <a:extLst>
              <a:ext uri="{FF2B5EF4-FFF2-40B4-BE49-F238E27FC236}">
                <a16:creationId xmlns:a16="http://schemas.microsoft.com/office/drawing/2014/main" id="{2A3141D7-F4E6-4A2F-8C21-73352F2E30DA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H="1">
            <a:off x="2097500" y="4252807"/>
            <a:ext cx="270428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LSHAPE_TB_00000000000000000000000000000000_LeftEndCaps">
            <a:extLst>
              <a:ext uri="{FF2B5EF4-FFF2-40B4-BE49-F238E27FC236}">
                <a16:creationId xmlns:a16="http://schemas.microsoft.com/office/drawing/2014/main" id="{CF352E37-DA21-4A4B-AC0F-B1291BFEBE2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6539" y="2990334"/>
            <a:ext cx="59580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51">
                <a:solidFill>
                  <a:srgbClr val="ED7D3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" name="OTLSHAPE_TB_00000000000000000000000000000000_RightEndCaps">
            <a:extLst>
              <a:ext uri="{FF2B5EF4-FFF2-40B4-BE49-F238E27FC236}">
                <a16:creationId xmlns:a16="http://schemas.microsoft.com/office/drawing/2014/main" id="{80CC8042-04D7-47F9-AE67-219A3DE3EE4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1153918" y="2990334"/>
            <a:ext cx="595804" cy="369332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2400" b="1" spc="-51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" name="OTLSHAPE_TB_00000000000000000000000000000000_ScaleContainer">
            <a:extLst>
              <a:ext uri="{FF2B5EF4-FFF2-40B4-BE49-F238E27FC236}">
                <a16:creationId xmlns:a16="http://schemas.microsoft.com/office/drawing/2014/main" id="{3BB7A822-D719-4724-AD74-A8C60D4F3E2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244487" y="2921000"/>
            <a:ext cx="9719733" cy="508000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TLSHAPE_TB_00000000000000000000000000000000_ElapsedTime">
            <a:extLst>
              <a:ext uri="{FF2B5EF4-FFF2-40B4-BE49-F238E27FC236}">
                <a16:creationId xmlns:a16="http://schemas.microsoft.com/office/drawing/2014/main" id="{3ACA51D5-7C9E-414C-A2ED-648D99DFDBE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244487" y="3327400"/>
            <a:ext cx="999067" cy="101600"/>
          </a:xfrm>
          <a:prstGeom prst="rect">
            <a:avLst/>
          </a:prstGeom>
          <a:solidFill>
            <a:srgbClr val="FF0000">
              <a:alpha val="74902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TLSHAPE_TB_00000000000000000000000000000000_TodayMarkerShape">
            <a:extLst>
              <a:ext uri="{FF2B5EF4-FFF2-40B4-BE49-F238E27FC236}">
                <a16:creationId xmlns:a16="http://schemas.microsoft.com/office/drawing/2014/main" id="{8EF1BB13-BF58-4FD9-940A-2E08FCC122C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159707" y="3429000"/>
            <a:ext cx="152400" cy="169333"/>
          </a:xfrm>
          <a:prstGeom prst="triangl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TLSHAPE_TB_00000000000000000000000000000000_TodayMarkerText">
            <a:extLst>
              <a:ext uri="{FF2B5EF4-FFF2-40B4-BE49-F238E27FC236}">
                <a16:creationId xmlns:a16="http://schemas.microsoft.com/office/drawing/2014/main" id="{9FA9D638-1112-4848-AD6E-9CB2F94B477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000492" y="3599260"/>
            <a:ext cx="474297" cy="24622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600" spc="-16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>
            <a:extLst>
              <a:ext uri="{FF2B5EF4-FFF2-40B4-BE49-F238E27FC236}">
                <a16:creationId xmlns:a16="http://schemas.microsoft.com/office/drawing/2014/main" id="{B65E802E-B0E5-4727-B669-F6EED9EA285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29153" y="3050965"/>
            <a:ext cx="281531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9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</a:p>
        </p:txBody>
      </p:sp>
      <p:cxnSp>
        <p:nvCxnSpPr>
          <p:cNvPr id="9" name="OTLSHAPE_TB_00000000000000000000000000000000_Separator1">
            <a:extLst>
              <a:ext uri="{FF2B5EF4-FFF2-40B4-BE49-F238E27FC236}">
                <a16:creationId xmlns:a16="http://schemas.microsoft.com/office/drawing/2014/main" id="{8092D41C-C03E-4991-9A6B-B115A25ECD0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2897200" y="3039534"/>
            <a:ext cx="0" cy="270933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TLSHAPE_TB_00000000000000000000000000000000_TimescaleInterval2">
            <a:extLst>
              <a:ext uri="{FF2B5EF4-FFF2-40B4-BE49-F238E27FC236}">
                <a16:creationId xmlns:a16="http://schemas.microsoft.com/office/drawing/2014/main" id="{DF99B0C0-08D1-4D8C-BACD-30FAC18A95F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981867" y="3050965"/>
            <a:ext cx="325304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7">
                <a:solidFill>
                  <a:schemeClr val="lt1"/>
                </a:solidFill>
                <a:latin typeface="Calibri" panose="020F0502020204030204" pitchFamily="34" charset="0"/>
              </a:rPr>
              <a:t>Nov</a:t>
            </a:r>
          </a:p>
        </p:txBody>
      </p:sp>
      <p:cxnSp>
        <p:nvCxnSpPr>
          <p:cNvPr id="11" name="OTLSHAPE_TB_00000000000000000000000000000000_Separator2">
            <a:extLst>
              <a:ext uri="{FF2B5EF4-FFF2-40B4-BE49-F238E27FC236}">
                <a16:creationId xmlns:a16="http://schemas.microsoft.com/office/drawing/2014/main" id="{C7AA907C-A8AB-40CD-9CA6-BF0B92BDEDA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496600" y="3039534"/>
            <a:ext cx="0" cy="270933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TLSHAPE_TB_00000000000000000000000000000000_TimescaleInterval3">
            <a:extLst>
              <a:ext uri="{FF2B5EF4-FFF2-40B4-BE49-F238E27FC236}">
                <a16:creationId xmlns:a16="http://schemas.microsoft.com/office/drawing/2014/main" id="{3273744D-373C-42AA-BAE2-08D058386325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4581267" y="3050965"/>
            <a:ext cx="309144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9">
                <a:solidFill>
                  <a:schemeClr val="lt1"/>
                </a:solidFill>
                <a:latin typeface="Calibri" panose="020F0502020204030204" pitchFamily="34" charset="0"/>
              </a:rPr>
              <a:t>Dec</a:t>
            </a:r>
          </a:p>
        </p:txBody>
      </p:sp>
      <p:cxnSp>
        <p:nvCxnSpPr>
          <p:cNvPr id="13" name="OTLSHAPE_TB_00000000000000000000000000000000_Separator3">
            <a:extLst>
              <a:ext uri="{FF2B5EF4-FFF2-40B4-BE49-F238E27FC236}">
                <a16:creationId xmlns:a16="http://schemas.microsoft.com/office/drawing/2014/main" id="{556899AF-481F-41FF-9630-97CD902586AF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6149313" y="3039534"/>
            <a:ext cx="0" cy="270933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TimescaleInterval4">
            <a:extLst>
              <a:ext uri="{FF2B5EF4-FFF2-40B4-BE49-F238E27FC236}">
                <a16:creationId xmlns:a16="http://schemas.microsoft.com/office/drawing/2014/main" id="{6E8409E8-1D4C-4DCB-8143-C0A55593D54D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233981" y="3050965"/>
            <a:ext cx="406607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7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15" name="OTLSHAPE_TB_00000000000000000000000000000000_Separator4">
            <a:extLst>
              <a:ext uri="{FF2B5EF4-FFF2-40B4-BE49-F238E27FC236}">
                <a16:creationId xmlns:a16="http://schemas.microsoft.com/office/drawing/2014/main" id="{62740A0C-0278-489F-A684-401776BA5338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7802027" y="3039534"/>
            <a:ext cx="0" cy="270933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TLSHAPE_TB_00000000000000000000000000000000_TimescaleInterval5">
            <a:extLst>
              <a:ext uri="{FF2B5EF4-FFF2-40B4-BE49-F238E27FC236}">
                <a16:creationId xmlns:a16="http://schemas.microsoft.com/office/drawing/2014/main" id="{71FDD1C7-42CD-49A3-BEF7-DA19AEFCCEF0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886694" y="3050965"/>
            <a:ext cx="292303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4">
                <a:solidFill>
                  <a:schemeClr val="lt1"/>
                </a:solidFill>
                <a:latin typeface="Calibri" panose="020F0502020204030204" pitchFamily="34" charset="0"/>
              </a:rPr>
              <a:t>Feb</a:t>
            </a:r>
          </a:p>
        </p:txBody>
      </p:sp>
      <p:cxnSp>
        <p:nvCxnSpPr>
          <p:cNvPr id="17" name="OTLSHAPE_TB_00000000000000000000000000000000_Separator5">
            <a:extLst>
              <a:ext uri="{FF2B5EF4-FFF2-40B4-BE49-F238E27FC236}">
                <a16:creationId xmlns:a16="http://schemas.microsoft.com/office/drawing/2014/main" id="{6D7960F2-E656-49DB-A0E5-13E0F5EFE7F5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9294800" y="3039534"/>
            <a:ext cx="0" cy="270933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TLSHAPE_TB_00000000000000000000000000000000_TimescaleInterval6">
            <a:extLst>
              <a:ext uri="{FF2B5EF4-FFF2-40B4-BE49-F238E27FC236}">
                <a16:creationId xmlns:a16="http://schemas.microsoft.com/office/drawing/2014/main" id="{DFD535F9-AF80-4382-8351-6E4B2A55B2E3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379467" y="3050965"/>
            <a:ext cx="341035" cy="24807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600" spc="-24">
                <a:solidFill>
                  <a:schemeClr val="lt1"/>
                </a:solidFill>
                <a:latin typeface="Calibri" panose="020F0502020204030204" pitchFamily="34" charset="0"/>
              </a:rPr>
              <a:t>Mar</a:t>
            </a:r>
          </a:p>
        </p:txBody>
      </p:sp>
      <p:sp>
        <p:nvSpPr>
          <p:cNvPr id="23" name="OTLSHAPE_T_dd2b5c504a5045ea9cea842e0b22af2e_Shape">
            <a:extLst>
              <a:ext uri="{FF2B5EF4-FFF2-40B4-BE49-F238E27FC236}">
                <a16:creationId xmlns:a16="http://schemas.microsoft.com/office/drawing/2014/main" id="{EAD5A8CF-648D-49A8-A767-E8757D080BC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097500" y="4117340"/>
            <a:ext cx="3318933" cy="27093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TLSHAPE_T_dd2b5c504a5045ea9cea842e0b22af2e_ShapePercentage" hidden="1">
            <a:extLst>
              <a:ext uri="{FF2B5EF4-FFF2-40B4-BE49-F238E27FC236}">
                <a16:creationId xmlns:a16="http://schemas.microsoft.com/office/drawing/2014/main" id="{C5D9BA9C-09EF-46A6-8AEB-A23360344DD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2097500" y="411734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TLSHAPE_T_dd2b5c504a5045ea9cea842e0b22af2e_Duration" hidden="1">
            <a:extLst>
              <a:ext uri="{FF2B5EF4-FFF2-40B4-BE49-F238E27FC236}">
                <a16:creationId xmlns:a16="http://schemas.microsoft.com/office/drawing/2014/main" id="{4608AA51-50E0-45B7-9144-AFFD285A75D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0" y="4118130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>
                <a:solidFill>
                  <a:srgbClr val="ED7D31"/>
                </a:solidFill>
                <a:latin typeface="Calibri" panose="020F0502020204030204" pitchFamily="34" charset="0"/>
              </a:rPr>
              <a:t>62 days</a:t>
            </a:r>
          </a:p>
        </p:txBody>
      </p:sp>
      <p:sp>
        <p:nvSpPr>
          <p:cNvPr id="26" name="OTLSHAPE_T_dd2b5c504a5045ea9cea842e0b22af2e_TextPercentage" hidden="1">
            <a:extLst>
              <a:ext uri="{FF2B5EF4-FFF2-40B4-BE49-F238E27FC236}">
                <a16:creationId xmlns:a16="http://schemas.microsoft.com/office/drawing/2014/main" id="{BD284E69-72FF-4CAB-A119-79B137951E8A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0" y="43240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OTLSHAPE_T_dd2b5c504a5045ea9cea842e0b22af2e_StartDate" hidden="1">
            <a:extLst>
              <a:ext uri="{FF2B5EF4-FFF2-40B4-BE49-F238E27FC236}">
                <a16:creationId xmlns:a16="http://schemas.microsoft.com/office/drawing/2014/main" id="{CF0281E8-C4F0-41CA-9C24-499020FDE83E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0" y="43240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OTLSHAPE_T_dd2b5c504a5045ea9cea842e0b22af2e_EndDate" hidden="1">
            <a:extLst>
              <a:ext uri="{FF2B5EF4-FFF2-40B4-BE49-F238E27FC236}">
                <a16:creationId xmlns:a16="http://schemas.microsoft.com/office/drawing/2014/main" id="{5F2774D3-7AB0-4A5A-9334-C633A9F5EDF4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0" y="43240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T_dd2b5c504a5045ea9cea842e0b22af2e_JoinedDate">
            <a:extLst>
              <a:ext uri="{FF2B5EF4-FFF2-40B4-BE49-F238E27FC236}">
                <a16:creationId xmlns:a16="http://schemas.microsoft.com/office/drawing/2014/main" id="{15FFA243-0F76-4CAA-861C-6544B0574F25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470623" y="4150247"/>
            <a:ext cx="177800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33" spc="-8">
                <a:solidFill>
                  <a:srgbClr val="44546A"/>
                </a:solidFill>
                <a:latin typeface="Calibri" panose="020F0502020204030204" pitchFamily="34" charset="0"/>
              </a:rPr>
              <a:t>10/17/2018 - 12/17/2018</a:t>
            </a:r>
          </a:p>
        </p:txBody>
      </p:sp>
      <p:sp>
        <p:nvSpPr>
          <p:cNvPr id="30" name="OTLSHAPE_T_dd2b5c504a5045ea9cea842e0b22af2e_Title">
            <a:extLst>
              <a:ext uri="{FF2B5EF4-FFF2-40B4-BE49-F238E27FC236}">
                <a16:creationId xmlns:a16="http://schemas.microsoft.com/office/drawing/2014/main" id="{22BC93E9-00C8-4946-B594-7A5BDA25A1E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69334" y="4124870"/>
            <a:ext cx="4639733" cy="2257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67" b="1" spc="-8" dirty="0">
                <a:solidFill>
                  <a:schemeClr val="dk1"/>
                </a:solidFill>
                <a:latin typeface="Calibri" panose="020F0502020204030204" pitchFamily="34" charset="0"/>
              </a:rPr>
              <a:t>Regulation Public Comment Period</a:t>
            </a:r>
          </a:p>
        </p:txBody>
      </p:sp>
      <p:sp>
        <p:nvSpPr>
          <p:cNvPr id="31" name="OTLSHAPE_T_0c8b8d02a4574c22933ce1fa5e2c6c5b_Shape">
            <a:extLst>
              <a:ext uri="{FF2B5EF4-FFF2-40B4-BE49-F238E27FC236}">
                <a16:creationId xmlns:a16="http://schemas.microsoft.com/office/drawing/2014/main" id="{57D8671C-D288-4ABE-87EB-680C4C68B6A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5349614" y="4472940"/>
            <a:ext cx="2455333" cy="27093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TLSHAPE_T_0c8b8d02a4574c22933ce1fa5e2c6c5b_ShapePercentage" hidden="1">
            <a:extLst>
              <a:ext uri="{FF2B5EF4-FFF2-40B4-BE49-F238E27FC236}">
                <a16:creationId xmlns:a16="http://schemas.microsoft.com/office/drawing/2014/main" id="{D8E97CDE-EC65-452E-8113-DE9BF4E5551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5349613" y="447294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TLSHAPE_T_0c8b8d02a4574c22933ce1fa5e2c6c5b_Duration" hidden="1">
            <a:extLst>
              <a:ext uri="{FF2B5EF4-FFF2-40B4-BE49-F238E27FC236}">
                <a16:creationId xmlns:a16="http://schemas.microsoft.com/office/drawing/2014/main" id="{6FEDF3F5-5784-4E19-B63C-328D9BBFC955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0" y="4473730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>
                <a:solidFill>
                  <a:srgbClr val="ED7D31"/>
                </a:solidFill>
                <a:latin typeface="Calibri" panose="020F0502020204030204" pitchFamily="34" charset="0"/>
              </a:rPr>
              <a:t>46 days</a:t>
            </a:r>
          </a:p>
        </p:txBody>
      </p:sp>
      <p:sp>
        <p:nvSpPr>
          <p:cNvPr id="34" name="OTLSHAPE_T_0c8b8d02a4574c22933ce1fa5e2c6c5b_TextPercentage" hidden="1">
            <a:extLst>
              <a:ext uri="{FF2B5EF4-FFF2-40B4-BE49-F238E27FC236}">
                <a16:creationId xmlns:a16="http://schemas.microsoft.com/office/drawing/2014/main" id="{031289DC-7D15-4D26-8993-D77C560B3025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0" y="46796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0c8b8d02a4574c22933ce1fa5e2c6c5b_StartDate" hidden="1">
            <a:extLst>
              <a:ext uri="{FF2B5EF4-FFF2-40B4-BE49-F238E27FC236}">
                <a16:creationId xmlns:a16="http://schemas.microsoft.com/office/drawing/2014/main" id="{6C5D0E63-1D47-44C1-BC77-33C8EE1CBE76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0" y="46796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0c8b8d02a4574c22933ce1fa5e2c6c5b_EndDate" hidden="1">
            <a:extLst>
              <a:ext uri="{FF2B5EF4-FFF2-40B4-BE49-F238E27FC236}">
                <a16:creationId xmlns:a16="http://schemas.microsoft.com/office/drawing/2014/main" id="{88D4207F-D051-4E63-BD85-07D1AFBF3214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0" y="46796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OTLSHAPE_T_0c8b8d02a4574c22933ce1fa5e2c6c5b_JoinedDate">
            <a:extLst>
              <a:ext uri="{FF2B5EF4-FFF2-40B4-BE49-F238E27FC236}">
                <a16:creationId xmlns:a16="http://schemas.microsoft.com/office/drawing/2014/main" id="{A8C7C7D7-9620-48E4-BA4D-638674C50D54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7869723" y="4505847"/>
            <a:ext cx="16933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33" spc="-8">
                <a:solidFill>
                  <a:srgbClr val="44546A"/>
                </a:solidFill>
                <a:latin typeface="Calibri" panose="020F0502020204030204" pitchFamily="34" charset="0"/>
              </a:rPr>
              <a:t>12/17/2018 - 1/31/2019</a:t>
            </a:r>
          </a:p>
        </p:txBody>
      </p:sp>
      <p:sp>
        <p:nvSpPr>
          <p:cNvPr id="38" name="OTLSHAPE_T_0c8b8d02a4574c22933ce1fa5e2c6c5b_Title">
            <a:extLst>
              <a:ext uri="{FF2B5EF4-FFF2-40B4-BE49-F238E27FC236}">
                <a16:creationId xmlns:a16="http://schemas.microsoft.com/office/drawing/2014/main" id="{89826351-7A16-4650-8FFB-2F80E113ADA5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169333" y="4495525"/>
            <a:ext cx="2472267" cy="2257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67" b="1" spc="-5">
                <a:solidFill>
                  <a:schemeClr val="dk1"/>
                </a:solidFill>
                <a:latin typeface="Calibri" panose="020F0502020204030204" pitchFamily="34" charset="0"/>
              </a:rPr>
              <a:t>Assessment of Public Comment </a:t>
            </a:r>
          </a:p>
        </p:txBody>
      </p:sp>
      <p:sp>
        <p:nvSpPr>
          <p:cNvPr id="39" name="OTLSHAPE_T_8be46fda915d4ed9837db1247dc081cf_Shape">
            <a:extLst>
              <a:ext uri="{FF2B5EF4-FFF2-40B4-BE49-F238E27FC236}">
                <a16:creationId xmlns:a16="http://schemas.microsoft.com/office/drawing/2014/main" id="{AC9F7161-9553-47DF-9C77-F78B0E77FD5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495100" y="4828540"/>
            <a:ext cx="67733" cy="27093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TLSHAPE_T_8be46fda915d4ed9837db1247dc081cf_ShapePercentage" hidden="1">
            <a:extLst>
              <a:ext uri="{FF2B5EF4-FFF2-40B4-BE49-F238E27FC236}">
                <a16:creationId xmlns:a16="http://schemas.microsoft.com/office/drawing/2014/main" id="{6F95CA59-2109-40C6-8D9D-0C02875B19E1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495100" y="482854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TLSHAPE_T_8be46fda915d4ed9837db1247dc081cf_Duration" hidden="1">
            <a:extLst>
              <a:ext uri="{FF2B5EF4-FFF2-40B4-BE49-F238E27FC236}">
                <a16:creationId xmlns:a16="http://schemas.microsoft.com/office/drawing/2014/main" id="{6A9B2CDA-3026-4F5B-84D0-0F1B5A0DD26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0" y="4829330"/>
            <a:ext cx="3725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>
                <a:solidFill>
                  <a:srgbClr val="ED7D31"/>
                </a:solidFill>
                <a:latin typeface="Calibri" panose="020F0502020204030204" pitchFamily="34" charset="0"/>
              </a:rPr>
              <a:t>1 day</a:t>
            </a:r>
          </a:p>
        </p:txBody>
      </p:sp>
      <p:sp>
        <p:nvSpPr>
          <p:cNvPr id="42" name="OTLSHAPE_T_8be46fda915d4ed9837db1247dc081cf_TextPercentage" hidden="1">
            <a:extLst>
              <a:ext uri="{FF2B5EF4-FFF2-40B4-BE49-F238E27FC236}">
                <a16:creationId xmlns:a16="http://schemas.microsoft.com/office/drawing/2014/main" id="{7D4299C9-5FE0-4A3E-9A1C-E0A5C64677A7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0" y="50352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8be46fda915d4ed9837db1247dc081cf_StartDate" hidden="1">
            <a:extLst>
              <a:ext uri="{FF2B5EF4-FFF2-40B4-BE49-F238E27FC236}">
                <a16:creationId xmlns:a16="http://schemas.microsoft.com/office/drawing/2014/main" id="{3B36D230-3B0A-47C4-B880-3C988953FB22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0" y="50352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8be46fda915d4ed9837db1247dc081cf_EndDate" hidden="1">
            <a:extLst>
              <a:ext uri="{FF2B5EF4-FFF2-40B4-BE49-F238E27FC236}">
                <a16:creationId xmlns:a16="http://schemas.microsoft.com/office/drawing/2014/main" id="{FC17F1CD-7455-4B66-9024-179BBD25270E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0" y="50352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OTLSHAPE_T_8be46fda915d4ed9837db1247dc081cf_JoinedDate">
            <a:extLst>
              <a:ext uri="{FF2B5EF4-FFF2-40B4-BE49-F238E27FC236}">
                <a16:creationId xmlns:a16="http://schemas.microsoft.com/office/drawing/2014/main" id="{9230501C-902D-4EF3-A001-0815EA5DF74B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8630567" y="4861447"/>
            <a:ext cx="745067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33" spc="-11">
                <a:solidFill>
                  <a:srgbClr val="44546A"/>
                </a:solidFill>
                <a:latin typeface="Calibri" panose="020F0502020204030204" pitchFamily="34" charset="0"/>
              </a:rPr>
              <a:t>2/14/2019</a:t>
            </a:r>
          </a:p>
        </p:txBody>
      </p:sp>
      <p:sp>
        <p:nvSpPr>
          <p:cNvPr id="46" name="OTLSHAPE_T_8be46fda915d4ed9837db1247dc081cf_Title">
            <a:extLst>
              <a:ext uri="{FF2B5EF4-FFF2-40B4-BE49-F238E27FC236}">
                <a16:creationId xmlns:a16="http://schemas.microsoft.com/office/drawing/2014/main" id="{DF939EE7-77D6-42AF-AA01-E6042BB25D30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169334" y="4851125"/>
            <a:ext cx="3674533" cy="2257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67" b="1" spc="-5">
                <a:solidFill>
                  <a:schemeClr val="dk1"/>
                </a:solidFill>
                <a:latin typeface="Calibri" panose="020F0502020204030204" pitchFamily="34" charset="0"/>
              </a:rPr>
              <a:t>PHHPC Presentation for Adoption of Regulation</a:t>
            </a:r>
          </a:p>
        </p:txBody>
      </p:sp>
      <p:sp>
        <p:nvSpPr>
          <p:cNvPr id="47" name="OTLSHAPE_T_c98f450eb45a4e2fa3aee5d3f6ccf769_Shape">
            <a:extLst>
              <a:ext uri="{FF2B5EF4-FFF2-40B4-BE49-F238E27FC236}">
                <a16:creationId xmlns:a16="http://schemas.microsoft.com/office/drawing/2014/main" id="{A788D3C9-20A2-4C5D-B797-BA478706E3E5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294800" y="5255374"/>
            <a:ext cx="1659467" cy="27093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OTLSHAPE_T_c98f450eb45a4e2fa3aee5d3f6ccf769_ShapePercentage" hidden="1">
            <a:extLst>
              <a:ext uri="{FF2B5EF4-FFF2-40B4-BE49-F238E27FC236}">
                <a16:creationId xmlns:a16="http://schemas.microsoft.com/office/drawing/2014/main" id="{D54B3F5D-D4A6-4CEC-808F-8AC84EB18DA3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9294800" y="525537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9" name="OTLSHAPE_T_c98f450eb45a4e2fa3aee5d3f6ccf769_Duration" hidden="1">
            <a:extLst>
              <a:ext uri="{FF2B5EF4-FFF2-40B4-BE49-F238E27FC236}">
                <a16:creationId xmlns:a16="http://schemas.microsoft.com/office/drawing/2014/main" id="{5CE5B7F9-C3B6-4A32-A7DF-8621DEC571A3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0" y="5184930"/>
            <a:ext cx="524933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333">
                <a:solidFill>
                  <a:srgbClr val="ED7D31"/>
                </a:solidFill>
                <a:latin typeface="Calibri" panose="020F0502020204030204" pitchFamily="34" charset="0"/>
              </a:rPr>
              <a:t>31 days</a:t>
            </a:r>
          </a:p>
        </p:txBody>
      </p:sp>
      <p:sp>
        <p:nvSpPr>
          <p:cNvPr id="50" name="OTLSHAPE_T_c98f450eb45a4e2fa3aee5d3f6ccf769_TextPercentage" hidden="1">
            <a:extLst>
              <a:ext uri="{FF2B5EF4-FFF2-40B4-BE49-F238E27FC236}">
                <a16:creationId xmlns:a16="http://schemas.microsoft.com/office/drawing/2014/main" id="{924010A6-6F6D-4895-9860-9E25E8110D32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0" y="53908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c98f450eb45a4e2fa3aee5d3f6ccf769_StartDate" hidden="1">
            <a:extLst>
              <a:ext uri="{FF2B5EF4-FFF2-40B4-BE49-F238E27FC236}">
                <a16:creationId xmlns:a16="http://schemas.microsoft.com/office/drawing/2014/main" id="{CBC4C75A-07AE-403D-8889-DC98087A64F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0" y="53908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OTLSHAPE_T_c98f450eb45a4e2fa3aee5d3f6ccf769_EndDate" hidden="1">
            <a:extLst>
              <a:ext uri="{FF2B5EF4-FFF2-40B4-BE49-F238E27FC236}">
                <a16:creationId xmlns:a16="http://schemas.microsoft.com/office/drawing/2014/main" id="{2D666C92-9C21-4305-A66D-413074C0DAED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0" y="5390873"/>
            <a:ext cx="0" cy="20512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333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OTLSHAPE_T_c98f450eb45a4e2fa3aee5d3f6ccf769_JoinedDate">
            <a:extLst>
              <a:ext uri="{FF2B5EF4-FFF2-40B4-BE49-F238E27FC236}">
                <a16:creationId xmlns:a16="http://schemas.microsoft.com/office/drawing/2014/main" id="{D26C9D76-44BD-4F1C-9148-E9C572A36F9D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1015210" y="5185720"/>
            <a:ext cx="778933" cy="4102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333">
                <a:solidFill>
                  <a:srgbClr val="44546A"/>
                </a:solidFill>
                <a:latin typeface="Calibri" panose="020F0502020204030204" pitchFamily="34" charset="0"/>
              </a:rPr>
              <a:t>3/1/2019 - 3/31/2019</a:t>
            </a:r>
          </a:p>
        </p:txBody>
      </p:sp>
      <p:sp>
        <p:nvSpPr>
          <p:cNvPr id="54" name="OTLSHAPE_T_c98f450eb45a4e2fa3aee5d3f6ccf769_Title">
            <a:extLst>
              <a:ext uri="{FF2B5EF4-FFF2-40B4-BE49-F238E27FC236}">
                <a16:creationId xmlns:a16="http://schemas.microsoft.com/office/drawing/2014/main" id="{0E118DE2-0B7C-41FB-A924-A8F0FB070B65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69333" y="5277957"/>
            <a:ext cx="2675467" cy="22576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67" b="1" spc="-5" dirty="0">
                <a:solidFill>
                  <a:schemeClr val="dk1"/>
                </a:solidFill>
                <a:latin typeface="Calibri" panose="020F0502020204030204" pitchFamily="34" charset="0"/>
              </a:rPr>
              <a:t>Regulation Adopted and Published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B74F8A8-CC88-44BA-AAFF-3DE1D3B564F7}"/>
              </a:ext>
            </a:extLst>
          </p:cNvPr>
          <p:cNvSpPr txBox="1">
            <a:spLocks/>
          </p:cNvSpPr>
          <p:nvPr/>
        </p:nvSpPr>
        <p:spPr>
          <a:xfrm>
            <a:off x="675773" y="15240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267" b="1" dirty="0">
                <a:solidFill>
                  <a:srgbClr val="002D73"/>
                </a:solidFill>
              </a:rPr>
              <a:t>NYS Stroke Services Regulation Timeline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73A22A-5413-45F5-BFDC-8533D9EBE2BF}"/>
              </a:ext>
            </a:extLst>
          </p:cNvPr>
          <p:cNvSpPr txBox="1"/>
          <p:nvPr/>
        </p:nvSpPr>
        <p:spPr>
          <a:xfrm>
            <a:off x="417727" y="6143415"/>
            <a:ext cx="798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Disclaimer: This is an estimated time frame and may change.</a:t>
            </a:r>
          </a:p>
        </p:txBody>
      </p:sp>
      <p:pic>
        <p:nvPicPr>
          <p:cNvPr id="57" name="Picture 56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081683DE-DB31-40F5-AAC5-7AF24B909227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011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D7600E-6C50-402D-9A3C-DD33DA8AE84C}"/>
              </a:ext>
            </a:extLst>
          </p:cNvPr>
          <p:cNvSpPr txBox="1">
            <a:spLocks/>
          </p:cNvSpPr>
          <p:nvPr/>
        </p:nvSpPr>
        <p:spPr>
          <a:xfrm>
            <a:off x="754204" y="2094911"/>
            <a:ext cx="10251583" cy="372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" panose="020B0603030403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47C07E-6FBE-4319-8C6E-E4DF169C5D0B}"/>
              </a:ext>
            </a:extLst>
          </p:cNvPr>
          <p:cNvSpPr/>
          <p:nvPr/>
        </p:nvSpPr>
        <p:spPr>
          <a:xfrm>
            <a:off x="3048000" y="2936320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/>
              <a:t>Thank you!</a:t>
            </a:r>
            <a:br>
              <a:rPr lang="en-US" sz="4000" dirty="0"/>
            </a:br>
            <a:br>
              <a:rPr 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6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D7600E-6C50-402D-9A3C-DD33DA8AE84C}"/>
              </a:ext>
            </a:extLst>
          </p:cNvPr>
          <p:cNvSpPr txBox="1">
            <a:spLocks/>
          </p:cNvSpPr>
          <p:nvPr/>
        </p:nvSpPr>
        <p:spPr>
          <a:xfrm>
            <a:off x="754204" y="2094911"/>
            <a:ext cx="10251583" cy="372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" panose="020B0603030403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47C07E-6FBE-4319-8C6E-E4DF169C5D0B}"/>
              </a:ext>
            </a:extLst>
          </p:cNvPr>
          <p:cNvSpPr/>
          <p:nvPr/>
        </p:nvSpPr>
        <p:spPr>
          <a:xfrm>
            <a:off x="3048000" y="228690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400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8537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CFE994-83DA-49E8-8221-DE516732B2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82" y="765182"/>
            <a:ext cx="11485418" cy="62247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cap="none" dirty="0">
                <a:solidFill>
                  <a:srgbClr val="D12A31"/>
                </a:solidFill>
                <a:latin typeface="Lub Dub" panose="020B0603030403020204"/>
              </a:rPr>
              <a:t>Added December 2016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</a:pPr>
            <a:r>
              <a:rPr lang="en-US" sz="2400" cap="none" dirty="0">
                <a:latin typeface="Lub Dub" panose="020B0603030403020204"/>
              </a:rPr>
              <a:t>“</a:t>
            </a:r>
            <a:r>
              <a:rPr lang="en-US" sz="2400" b="1" cap="none" dirty="0">
                <a:latin typeface="Lub Dub" panose="020B0603030403020204"/>
              </a:rPr>
              <a:t>EMS data elements</a:t>
            </a:r>
            <a:r>
              <a:rPr lang="en-US" sz="2400" cap="none" dirty="0">
                <a:latin typeface="Lub Dub" panose="020B0603030403020204"/>
              </a:rPr>
              <a:t>” for GWTG </a:t>
            </a:r>
            <a:endParaRPr lang="en-US" sz="2400" cap="none" dirty="0">
              <a:highlight>
                <a:srgbClr val="FFFF00"/>
              </a:highlight>
              <a:latin typeface="Lub Dub" panose="020B0603030403020204"/>
            </a:endParaRP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Arrival at scene by EMS responding agency = Date/Time, Date only,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Scene departure = Date/Time, Date only,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Blood Glucose level (mg/dL) =  Too High, Too Low, or Glucometer Not Available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Date/Time patient last know to be well as documented by EMS = Date/Time, Date only,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Date/Time of discovery of stroke symptoms as documented by EMS = Date/Time, Date only,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Lub Dub" panose="020B0603030403020204"/>
              </a:rPr>
              <a:t>Pre-hospital stroke screen performed? = Yes, No or Not Documented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Suspected </a:t>
            </a:r>
            <a:r>
              <a:rPr lang="en-US" sz="2000" dirty="0">
                <a:latin typeface="Lub Dub" panose="020B0603030403020204"/>
              </a:rPr>
              <a:t>stroke? = Yes, No or Not Documented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Was a Thrombolytic Checklist used? = Yes, No</a:t>
            </a:r>
            <a:r>
              <a:rPr lang="en-US" sz="2000" dirty="0">
                <a:latin typeface="Lub Dub" panose="020B0603030403020204"/>
              </a:rPr>
              <a:t>, or Not Documented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cap="none" dirty="0">
                <a:latin typeface="Lub Dub" panose="020B0603030403020204"/>
              </a:rPr>
              <a:t>How was destination decision made: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cap="none" dirty="0">
                <a:latin typeface="Lub Dub" panose="020B0603030403020204"/>
              </a:rPr>
              <a:t>Directed to designated stroke center by protocol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Lub Dub" panose="020B0603030403020204"/>
              </a:rPr>
              <a:t>Directed to nearest facility by protocol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cap="none" dirty="0">
                <a:latin typeface="Lub Dub" panose="020B0603030403020204"/>
              </a:rPr>
              <a:t>Patient/</a:t>
            </a:r>
            <a:r>
              <a:rPr lang="en-US" sz="2000" dirty="0">
                <a:latin typeface="Lub Dub" panose="020B0603030403020204"/>
              </a:rPr>
              <a:t>F</a:t>
            </a:r>
            <a:r>
              <a:rPr lang="en-US" sz="2000" cap="none" dirty="0">
                <a:latin typeface="Lub Dub" panose="020B0603030403020204"/>
              </a:rPr>
              <a:t>amily choice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Lub Dub" panose="020B0603030403020204"/>
              </a:rPr>
              <a:t>Online Medical Direction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cap="none" dirty="0">
                <a:latin typeface="Lub Dub" panose="020B0603030403020204"/>
              </a:rPr>
              <a:t>Closest facility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Lub Dub" panose="020B0603030403020204"/>
              </a:rPr>
              <a:t>Other: _________</a:t>
            </a:r>
          </a:p>
          <a:p>
            <a:pPr marL="1143000" lvl="2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cap="none" dirty="0">
                <a:latin typeface="Lub Dub" panose="020B0603030403020204"/>
              </a:rPr>
              <a:t>Unknown/Not Documented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E3F59D-936E-4561-8EE6-49923DA5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50" y="219792"/>
            <a:ext cx="11319099" cy="56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History of Prehospital-Specific Data Collection in NY State – cont.</a:t>
            </a:r>
          </a:p>
        </p:txBody>
      </p:sp>
    </p:spTree>
    <p:extLst>
      <p:ext uri="{BB962C8B-B14F-4D97-AF65-F5344CB8AC3E}">
        <p14:creationId xmlns:p14="http://schemas.microsoft.com/office/powerpoint/2010/main" val="86391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CFE994-83DA-49E8-8221-DE516732B2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6582" y="765182"/>
            <a:ext cx="11485418" cy="421653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1" cap="none" dirty="0">
                <a:solidFill>
                  <a:srgbClr val="D12A31"/>
                </a:solidFill>
                <a:latin typeface="Lub Dub" panose="020B0603030403020204"/>
              </a:rPr>
              <a:t>Added July 2018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Lub Dub" panose="020B0603030403020204"/>
              </a:rPr>
              <a:t>“</a:t>
            </a:r>
            <a:r>
              <a:rPr lang="en-US" sz="2400" b="1" dirty="0">
                <a:latin typeface="Lub Dub" panose="020B0603030403020204"/>
              </a:rPr>
              <a:t>EMS data elements</a:t>
            </a:r>
            <a:r>
              <a:rPr lang="en-US" sz="2400" dirty="0">
                <a:latin typeface="Lub Dub" panose="020B0603030403020204"/>
              </a:rPr>
              <a:t>” for GWTG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Lub Dub" panose="020B0603030403020204"/>
              </a:rPr>
              <a:t>First Medical Contact On-Scene = Date/Time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Lub Dub" panose="020B0603030403020204"/>
              </a:rPr>
              <a:t>Date/Time pre-notification provided to hospital = Date/Time or Unknown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>
                <a:latin typeface="Lub Dub" panose="020B0603030403020204"/>
              </a:rPr>
              <a:t>Indicate Stroke Screen Tool used = (select specific tool, Unknown, No tool used, or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Lub Dub" panose="020B0603030403020204"/>
              </a:rPr>
              <a:t>        Not Documented)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Stroke Screen Outcome = Positive, Negative, or Not Documented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Indicate the severity scale used =  (select specific tool)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Positive for LVO? = Yes, No or ND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If severity scale assessment completed, enter total score _____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If severity scale used, did result alter hospital destination (e.g. CSC vs. PSC)? = Yes, No, or ND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r>
              <a:rPr lang="en-US" sz="2000" dirty="0">
                <a:latin typeface="Lub Dub" panose="020B0603030403020204"/>
              </a:rPr>
              <a:t>Source used to obtain prehospital care data = Hospital records on EMS, EMS records, or Other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</a:pPr>
            <a:endParaRPr lang="en-US" sz="2000" dirty="0">
              <a:latin typeface="Lub Dub" panose="020B060303040302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E3F59D-936E-4561-8EE6-49923DA5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50" y="219792"/>
            <a:ext cx="11319099" cy="56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History of Prehospital-Specific Data Collection in NY State – cont.</a:t>
            </a:r>
          </a:p>
        </p:txBody>
      </p:sp>
    </p:spTree>
    <p:extLst>
      <p:ext uri="{BB962C8B-B14F-4D97-AF65-F5344CB8AC3E}">
        <p14:creationId xmlns:p14="http://schemas.microsoft.com/office/powerpoint/2010/main" val="102907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D6F9EA59-1990-44FB-BDCF-0184B44886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2EB651-C764-40D0-8112-58FA0169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72" y="182562"/>
            <a:ext cx="10995991" cy="94684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Session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5176D-139E-489E-B6F6-BD4969DD5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637338"/>
            <a:ext cx="10995991" cy="45396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Improve awareness of NY Stroke System of Care Initiatives</a:t>
            </a:r>
          </a:p>
          <a:p>
            <a:pPr marL="457200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Understand New York State Department of Health-Stroke Regulations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F8D6A-C02E-4CAC-8CE3-FDF50452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1" y="338879"/>
            <a:ext cx="10515600" cy="82339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D54DED4-D6F8-4538-AED9-867D2064F0A2}"/>
              </a:ext>
            </a:extLst>
          </p:cNvPr>
          <p:cNvSpPr txBox="1">
            <a:spLocks/>
          </p:cNvSpPr>
          <p:nvPr/>
        </p:nvSpPr>
        <p:spPr>
          <a:xfrm>
            <a:off x="970208" y="1759491"/>
            <a:ext cx="10251583" cy="4555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>
                <a:latin typeface="Lub Dub" panose="020B0603030403020204"/>
              </a:rPr>
              <a:t>Dr. David Ben-Eli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>
                <a:latin typeface="Lub Dub" panose="020B0603030403020204"/>
              </a:rPr>
              <a:t>None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Lub Dub" panose="020B0603030403020204"/>
              </a:rPr>
              <a:t>Dr. Ethan Brandler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>
                <a:latin typeface="Lub Dub" panose="020B0603030403020204"/>
              </a:rPr>
              <a:t>None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Lub Dub" panose="020B0603030403020204"/>
              </a:rPr>
              <a:t>Dr. Jeremy Cushman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>
                <a:latin typeface="Lub Dub" panose="020B0603030403020204"/>
              </a:rPr>
              <a:t>None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Lub Dub" panose="020B0603030403020204"/>
              </a:rPr>
              <a:t>Dr. Michael Redlener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>
                <a:latin typeface="Lub Dub" panose="020B0603030403020204"/>
              </a:rPr>
              <a:t>None</a:t>
            </a:r>
          </a:p>
          <a:p>
            <a:pPr marL="742950" lvl="1" indent="-285750">
              <a:spcBef>
                <a:spcPts val="0"/>
              </a:spcBef>
            </a:pPr>
            <a:endParaRPr lang="en-US" dirty="0">
              <a:latin typeface="Lub Dub" panose="020B0603030403020204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latin typeface="Lub Dub" panose="020B0603030403020204"/>
              </a:rPr>
              <a:t>Dr. Jeanne Alicandro</a:t>
            </a:r>
          </a:p>
          <a:p>
            <a:pPr marL="742950" lvl="1" indent="-285750">
              <a:spcBef>
                <a:spcPts val="0"/>
              </a:spcBef>
            </a:pPr>
            <a:r>
              <a:rPr lang="en-US" dirty="0">
                <a:latin typeface="Lub Dub" panose="020B0603030403020204"/>
              </a:rPr>
              <a:t>None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>
                <a:latin typeface="Lub Dub" panose="020B0603030403020204"/>
              </a:rPr>
              <a:t>  </a:t>
            </a:r>
          </a:p>
          <a:p>
            <a:pPr lvl="1">
              <a:spcBef>
                <a:spcPts val="0"/>
              </a:spcBef>
            </a:pPr>
            <a:endParaRPr lang="en-US" sz="1800" dirty="0">
              <a:latin typeface="Lub Dub" panose="020B06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870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05F940-08A4-483E-8789-832C783206E7}"/>
              </a:ext>
            </a:extLst>
          </p:cNvPr>
          <p:cNvSpPr txBox="1">
            <a:spLocks/>
          </p:cNvSpPr>
          <p:nvPr/>
        </p:nvSpPr>
        <p:spPr>
          <a:xfrm>
            <a:off x="220445" y="475431"/>
            <a:ext cx="1131909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 Few Guiding Points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D7600E-6C50-402D-9A3C-DD33DA8AE84C}"/>
              </a:ext>
            </a:extLst>
          </p:cNvPr>
          <p:cNvSpPr txBox="1">
            <a:spLocks/>
          </p:cNvSpPr>
          <p:nvPr/>
        </p:nvSpPr>
        <p:spPr>
          <a:xfrm>
            <a:off x="754204" y="2094911"/>
            <a:ext cx="10251583" cy="372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dirty="0">
              <a:latin typeface="Lub Dub" panose="020B0603030403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9C651-361B-4DC6-AAAC-B6971124E6F2}"/>
              </a:ext>
            </a:extLst>
          </p:cNvPr>
          <p:cNvSpPr txBox="1"/>
          <p:nvPr/>
        </p:nvSpPr>
        <p:spPr>
          <a:xfrm>
            <a:off x="489846" y="1787395"/>
            <a:ext cx="11049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This is a statewide session, per many requests last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Please keep regional questions to a minimum, we are here through tomorrow for offline 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Parking lot for topics/questions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581F0-CFB9-472F-8D83-686C5B7DA4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" t="19959" r="1172" b="50000"/>
          <a:stretch/>
        </p:blipFill>
        <p:spPr>
          <a:xfrm>
            <a:off x="3560403" y="3638386"/>
            <a:ext cx="5277853" cy="10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5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4758C2B7-8073-4449-8293-54B009F9FA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0"/>
            <a:ext cx="12192000" cy="131196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205F940-08A4-483E-8789-832C783206E7}"/>
              </a:ext>
            </a:extLst>
          </p:cNvPr>
          <p:cNvSpPr txBox="1">
            <a:spLocks/>
          </p:cNvSpPr>
          <p:nvPr/>
        </p:nvSpPr>
        <p:spPr>
          <a:xfrm>
            <a:off x="220445" y="475431"/>
            <a:ext cx="11319099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Audience Survey - Show of Hands…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ED7600E-6C50-402D-9A3C-DD33DA8AE84C}"/>
              </a:ext>
            </a:extLst>
          </p:cNvPr>
          <p:cNvSpPr txBox="1">
            <a:spLocks/>
          </p:cNvSpPr>
          <p:nvPr/>
        </p:nvSpPr>
        <p:spPr>
          <a:xfrm>
            <a:off x="754204" y="2094911"/>
            <a:ext cx="10251583" cy="37240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Who is from: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latin typeface="Lub Dub" panose="020B0603030403020204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Capital Region?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Central NY?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Hudson Valley?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Long Island?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New York City?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Westchester?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latin typeface="Lub Dub" panose="020B0603030403020204"/>
              </a:rPr>
              <a:t>Western NY?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67C8E-AC4A-4D24-BBC8-B54A75078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49" y="1970275"/>
            <a:ext cx="5001035" cy="36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5ED7709-E330-497C-9977-3F1067CC3F0B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2260600" y="4088330"/>
            <a:ext cx="5232400" cy="7938"/>
          </a:xfrm>
          <a:prstGeom prst="line">
            <a:avLst/>
          </a:prstGeom>
          <a:ln w="22225">
            <a:solidFill>
              <a:srgbClr val="A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6205FA-413A-44C1-9E55-25A728F1F034}"/>
              </a:ext>
            </a:extLst>
          </p:cNvPr>
          <p:cNvGrpSpPr/>
          <p:nvPr/>
        </p:nvGrpSpPr>
        <p:grpSpPr>
          <a:xfrm>
            <a:off x="1168400" y="3650180"/>
            <a:ext cx="1092200" cy="876300"/>
            <a:chOff x="1168400" y="3650180"/>
            <a:chExt cx="1092200" cy="8763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352C81E-9B63-458F-BF42-4868B77A35F5}"/>
                </a:ext>
              </a:extLst>
            </p:cNvPr>
            <p:cNvSpPr/>
            <p:nvPr/>
          </p:nvSpPr>
          <p:spPr>
            <a:xfrm>
              <a:off x="1168400" y="3650180"/>
              <a:ext cx="1092200" cy="876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 Placeholder 5">
              <a:extLst>
                <a:ext uri="{FF2B5EF4-FFF2-40B4-BE49-F238E27FC236}">
                  <a16:creationId xmlns:a16="http://schemas.microsoft.com/office/drawing/2014/main" id="{7DE1BC3E-1CC5-4786-AEE8-41A1F64E44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19200" y="3712092"/>
              <a:ext cx="9779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Onset of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Stroke symptoms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</a:endParaRPr>
            </a:p>
          </p:txBody>
        </p:sp>
      </p:grpSp>
      <p:grpSp>
        <p:nvGrpSpPr>
          <p:cNvPr id="58" name="Group 89">
            <a:extLst>
              <a:ext uri="{FF2B5EF4-FFF2-40B4-BE49-F238E27FC236}">
                <a16:creationId xmlns:a16="http://schemas.microsoft.com/office/drawing/2014/main" id="{88787920-5EE3-49B2-8BD4-CB2EE7370FE8}"/>
              </a:ext>
            </a:extLst>
          </p:cNvPr>
          <p:cNvGrpSpPr/>
          <p:nvPr/>
        </p:nvGrpSpPr>
        <p:grpSpPr>
          <a:xfrm>
            <a:off x="2667000" y="3650180"/>
            <a:ext cx="876300" cy="889000"/>
            <a:chOff x="1219200" y="3340100"/>
            <a:chExt cx="876300" cy="8890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187E2B-B0C4-4580-A19B-BBF59EED761A}"/>
                </a:ext>
              </a:extLst>
            </p:cNvPr>
            <p:cNvSpPr/>
            <p:nvPr/>
          </p:nvSpPr>
          <p:spPr>
            <a:xfrm>
              <a:off x="1219200" y="3340100"/>
              <a:ext cx="876300" cy="889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 Placeholder 5">
              <a:extLst>
                <a:ext uri="{FF2B5EF4-FFF2-40B4-BE49-F238E27FC236}">
                  <a16:creationId xmlns:a16="http://schemas.microsoft.com/office/drawing/2014/main" id="{85FAF892-9092-415F-8C8E-25E77228A9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44600" y="3452812"/>
              <a:ext cx="83820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9-1-1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EMS dispatch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</a:endParaRPr>
            </a:p>
          </p:txBody>
        </p:sp>
      </p:grpSp>
      <p:pic>
        <p:nvPicPr>
          <p:cNvPr id="66" name="Picture 65" descr="5_2.png">
            <a:extLst>
              <a:ext uri="{FF2B5EF4-FFF2-40B4-BE49-F238E27FC236}">
                <a16:creationId xmlns:a16="http://schemas.microsoft.com/office/drawing/2014/main" id="{1671DDB8-E821-4F51-95A4-D8E61EBBA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2490511"/>
            <a:ext cx="2438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0548155-D64F-4E5E-BA29-3EEA0DABBD71}"/>
              </a:ext>
            </a:extLst>
          </p:cNvPr>
          <p:cNvGrpSpPr/>
          <p:nvPr/>
        </p:nvGrpSpPr>
        <p:grpSpPr>
          <a:xfrm>
            <a:off x="3816350" y="3637479"/>
            <a:ext cx="3270250" cy="1112728"/>
            <a:chOff x="3816350" y="3637479"/>
            <a:chExt cx="3270250" cy="111272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F39288D-92DE-475D-83BA-9B5E5849399A}"/>
                </a:ext>
              </a:extLst>
            </p:cNvPr>
            <p:cNvSpPr/>
            <p:nvPr/>
          </p:nvSpPr>
          <p:spPr>
            <a:xfrm>
              <a:off x="3886200" y="3637479"/>
              <a:ext cx="3200400" cy="110799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 Placeholder 5">
              <a:extLst>
                <a:ext uri="{FF2B5EF4-FFF2-40B4-BE49-F238E27FC236}">
                  <a16:creationId xmlns:a16="http://schemas.microsoft.com/office/drawing/2014/main" id="{A8721F0A-9D79-4841-B56B-C22845CE6D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16350" y="3657600"/>
              <a:ext cx="3270250" cy="1092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• EMS on-scene </a:t>
              </a:r>
            </a:p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• LKW Time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• Stroke Screen </a:t>
              </a:r>
              <a:b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</a:b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• LVO Screening Tool</a:t>
              </a:r>
            </a:p>
            <a:p>
              <a:pPr marL="285750" marR="0" lvl="0" indent="-285750" algn="ctr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ＭＳ Ｐゴシック" charset="-128"/>
                  <a:cs typeface="Helvetica" charset="0"/>
                </a:rPr>
                <a:t>Stroke Alert Protocol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3060B9-F302-40C5-ACB7-3B5095571722}"/>
              </a:ext>
            </a:extLst>
          </p:cNvPr>
          <p:cNvCxnSpPr>
            <a:cxnSpLocks/>
          </p:cNvCxnSpPr>
          <p:nvPr/>
        </p:nvCxnSpPr>
        <p:spPr>
          <a:xfrm>
            <a:off x="8115300" y="4021829"/>
            <a:ext cx="2414488" cy="772232"/>
          </a:xfrm>
          <a:prstGeom prst="line">
            <a:avLst/>
          </a:prstGeom>
          <a:ln w="22225">
            <a:solidFill>
              <a:srgbClr val="A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5">
            <a:extLst>
              <a:ext uri="{FF2B5EF4-FFF2-40B4-BE49-F238E27FC236}">
                <a16:creationId xmlns:a16="http://schemas.microsoft.com/office/drawing/2014/main" id="{40A5688A-97FA-4692-9622-0A09A0C2F97C}"/>
              </a:ext>
            </a:extLst>
          </p:cNvPr>
          <p:cNvSpPr txBox="1">
            <a:spLocks/>
          </p:cNvSpPr>
          <p:nvPr/>
        </p:nvSpPr>
        <p:spPr bwMode="auto">
          <a:xfrm rot="2338174">
            <a:off x="8779462" y="3447265"/>
            <a:ext cx="1231900" cy="5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</a:rPr>
              <a:t>Inter-hospital </a:t>
            </a:r>
            <a:b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</a:rPr>
            </a:b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</a:rPr>
              <a:t>transfer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Helvetica" charset="0"/>
              <a:ea typeface="ＭＳ Ｐゴシック" charset="-128"/>
              <a:cs typeface="Helvetica" charset="0"/>
            </a:endParaRPr>
          </a:p>
        </p:txBody>
      </p:sp>
      <p:pic>
        <p:nvPicPr>
          <p:cNvPr id="88" name="Picture 87" descr="boxes.jpg">
            <a:extLst>
              <a:ext uri="{FF2B5EF4-FFF2-40B4-BE49-F238E27FC236}">
                <a16:creationId xmlns:a16="http://schemas.microsoft.com/office/drawing/2014/main" id="{7C0D38DF-3480-4BA0-90EB-D1159C7CA5C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81778" y="4212008"/>
            <a:ext cx="1102836" cy="1164105"/>
          </a:xfrm>
          <a:prstGeom prst="rect">
            <a:avLst/>
          </a:prstGeom>
          <a:solidFill>
            <a:srgbClr val="FFC000"/>
          </a:soli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5F50FC3-7518-455F-BBCC-02056081C4FC}"/>
              </a:ext>
            </a:extLst>
          </p:cNvPr>
          <p:cNvGrpSpPr/>
          <p:nvPr/>
        </p:nvGrpSpPr>
        <p:grpSpPr>
          <a:xfrm>
            <a:off x="7746928" y="4404169"/>
            <a:ext cx="2350227" cy="809596"/>
            <a:chOff x="8260214" y="4551880"/>
            <a:chExt cx="2102986" cy="520700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DC8D682-A3EC-4FAA-BFA9-1F4358AC2725}"/>
                </a:ext>
              </a:extLst>
            </p:cNvPr>
            <p:cNvSpPr/>
            <p:nvPr/>
          </p:nvSpPr>
          <p:spPr>
            <a:xfrm>
              <a:off x="8369300" y="4551880"/>
              <a:ext cx="1993900" cy="520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 Placeholder 5">
              <a:extLst>
                <a:ext uri="{FF2B5EF4-FFF2-40B4-BE49-F238E27FC236}">
                  <a16:creationId xmlns:a16="http://schemas.microsoft.com/office/drawing/2014/main" id="{DBD61D82-B0F2-4C05-ACB1-29EC6C6C47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60214" y="4666799"/>
              <a:ext cx="2084288" cy="31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dirty="0">
                  <a:solidFill>
                    <a:prstClr val="white"/>
                  </a:solidFill>
                  <a:latin typeface="Helvetica" charset="0"/>
                  <a:cs typeface="Helvetica" charset="0"/>
                </a:rPr>
                <a:t>Thrombectomy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Capable Center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</a:endParaRP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28CF59A-F3CF-4CC2-8752-981BD6A559BE}"/>
              </a:ext>
            </a:extLst>
          </p:cNvPr>
          <p:cNvCxnSpPr>
            <a:stCxn id="108" idx="3"/>
          </p:cNvCxnSpPr>
          <p:nvPr/>
        </p:nvCxnSpPr>
        <p:spPr>
          <a:xfrm flipV="1">
            <a:off x="8128000" y="3040580"/>
            <a:ext cx="228600" cy="993949"/>
          </a:xfrm>
          <a:prstGeom prst="line">
            <a:avLst/>
          </a:prstGeom>
          <a:ln w="22225">
            <a:solidFill>
              <a:srgbClr val="AA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13B726E6-6453-4AA4-8589-74D70FA0925E}"/>
              </a:ext>
            </a:extLst>
          </p:cNvPr>
          <p:cNvSpPr txBox="1">
            <a:spLocks/>
          </p:cNvSpPr>
          <p:nvPr/>
        </p:nvSpPr>
        <p:spPr bwMode="auto">
          <a:xfrm>
            <a:off x="7467600" y="3688280"/>
            <a:ext cx="6604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</a:rPr>
              <a:t>EMS Triage Plan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AA0000"/>
              </a:solidFill>
              <a:effectLst/>
              <a:uLnTx/>
              <a:uFillTx/>
              <a:latin typeface="Helvetica" charset="0"/>
              <a:ea typeface="ＭＳ Ｐゴシック" charset="-128"/>
              <a:cs typeface="Helvetica" charset="0"/>
            </a:endParaRPr>
          </a:p>
        </p:txBody>
      </p:sp>
      <p:pic>
        <p:nvPicPr>
          <p:cNvPr id="109" name="Picture 108" descr="boxes.jpg">
            <a:extLst>
              <a:ext uri="{FF2B5EF4-FFF2-40B4-BE49-F238E27FC236}">
                <a16:creationId xmlns:a16="http://schemas.microsoft.com/office/drawing/2014/main" id="{9BCCB94A-85E9-40F9-A9DF-635C55959C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2664" y="2061727"/>
            <a:ext cx="1118435" cy="1180570"/>
          </a:xfrm>
          <a:prstGeom prst="rect">
            <a:avLst/>
          </a:prstGeom>
          <a:solidFill>
            <a:srgbClr val="92D050"/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FF5D2DF-3DD6-43A1-8969-13EFA4B7C421}"/>
              </a:ext>
            </a:extLst>
          </p:cNvPr>
          <p:cNvGrpSpPr/>
          <p:nvPr/>
        </p:nvGrpSpPr>
        <p:grpSpPr>
          <a:xfrm>
            <a:off x="8705131" y="2223105"/>
            <a:ext cx="1943100" cy="520700"/>
            <a:chOff x="8572500" y="2240480"/>
            <a:chExt cx="1943100" cy="520700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59F90BB-321E-483C-98D3-67834072F400}"/>
                </a:ext>
              </a:extLst>
            </p:cNvPr>
            <p:cNvSpPr/>
            <p:nvPr/>
          </p:nvSpPr>
          <p:spPr>
            <a:xfrm>
              <a:off x="8572500" y="2240480"/>
              <a:ext cx="1917700" cy="520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Text Placeholder 5">
              <a:extLst>
                <a:ext uri="{FF2B5EF4-FFF2-40B4-BE49-F238E27FC236}">
                  <a16:creationId xmlns:a16="http://schemas.microsoft.com/office/drawing/2014/main" id="{70D4C3F7-85D3-4577-A737-C027826E98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585200" y="2250757"/>
              <a:ext cx="19304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572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charset="0"/>
                  <a:ea typeface="+mn-ea"/>
                  <a:cs typeface="Helvetica" charset="0"/>
                </a:rPr>
                <a:t>Primary Stroke Center Hospital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</a:endParaRPr>
            </a:p>
          </p:txBody>
        </p:sp>
      </p:grpSp>
      <p:sp>
        <p:nvSpPr>
          <p:cNvPr id="113" name="Text Placeholder 5">
            <a:extLst>
              <a:ext uri="{FF2B5EF4-FFF2-40B4-BE49-F238E27FC236}">
                <a16:creationId xmlns:a16="http://schemas.microsoft.com/office/drawing/2014/main" id="{7A836621-CE90-4277-AAAA-DEF6D2308827}"/>
              </a:ext>
            </a:extLst>
          </p:cNvPr>
          <p:cNvSpPr txBox="1">
            <a:spLocks/>
          </p:cNvSpPr>
          <p:nvPr/>
        </p:nvSpPr>
        <p:spPr bwMode="auto">
          <a:xfrm>
            <a:off x="1219200" y="5414067"/>
            <a:ext cx="393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Helvetica" charset="0"/>
              </a:rPr>
              <a:t>Total Ischemic Time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  <a:ea typeface="ＭＳ Ｐゴシック" charset="-128"/>
              <a:cs typeface="Helvetica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5DB90D-F9C8-4B90-95AE-13AF1009A428}"/>
              </a:ext>
            </a:extLst>
          </p:cNvPr>
          <p:cNvCxnSpPr/>
          <p:nvPr/>
        </p:nvCxnSpPr>
        <p:spPr>
          <a:xfrm>
            <a:off x="1168400" y="5813343"/>
            <a:ext cx="96139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A01C0DC-0FC6-2A45-871F-571C4AB954CD}"/>
              </a:ext>
            </a:extLst>
          </p:cNvPr>
          <p:cNvSpPr txBox="1"/>
          <p:nvPr/>
        </p:nvSpPr>
        <p:spPr>
          <a:xfrm>
            <a:off x="457200" y="6596731"/>
            <a:ext cx="703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Using patient selection criteria consistent with 2018 AHA/ASA AIS Guidelines.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https://doi.org/10.1161/STR.0000000000000158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495086-415F-6347-AD5D-270759B095B9}"/>
              </a:ext>
            </a:extLst>
          </p:cNvPr>
          <p:cNvGrpSpPr/>
          <p:nvPr/>
        </p:nvGrpSpPr>
        <p:grpSpPr>
          <a:xfrm>
            <a:off x="1079500" y="2224309"/>
            <a:ext cx="1737885" cy="1303534"/>
            <a:chOff x="1079500" y="2224309"/>
            <a:chExt cx="1737885" cy="13035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269F479-F131-C74C-B8F3-BC647F421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3358"/>
            <a:stretch/>
          </p:blipFill>
          <p:spPr>
            <a:xfrm>
              <a:off x="1079500" y="2454882"/>
              <a:ext cx="1244976" cy="10729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407180-23E9-BF4D-A49F-DDFDFE504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7286706">
              <a:off x="1839535" y="2224309"/>
              <a:ext cx="393321" cy="3933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77CC90-1D9F-F640-BEA6-6FBE1B81037B}"/>
                </a:ext>
              </a:extLst>
            </p:cNvPr>
            <p:cNvSpPr txBox="1"/>
            <p:nvPr/>
          </p:nvSpPr>
          <p:spPr>
            <a:xfrm rot="20010083">
              <a:off x="2116552" y="2351275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77"/>
                  <a:ea typeface="+mn-ea"/>
                  <a:cs typeface="+mn-cs"/>
                </a:rPr>
                <a:t>FAST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77"/>
                  <a:ea typeface="+mn-ea"/>
                  <a:cs typeface="+mn-cs"/>
                </a:rPr>
                <a:t>Call 9-1-1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1E986C-5E53-44AD-ACB0-79B83719D78F}"/>
              </a:ext>
            </a:extLst>
          </p:cNvPr>
          <p:cNvCxnSpPr>
            <a:cxnSpLocks/>
          </p:cNvCxnSpPr>
          <p:nvPr/>
        </p:nvCxnSpPr>
        <p:spPr>
          <a:xfrm>
            <a:off x="8801099" y="3242297"/>
            <a:ext cx="1177788" cy="9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972C68F-3C3F-4CE4-9742-78DB79F466CB}"/>
              </a:ext>
            </a:extLst>
          </p:cNvPr>
          <p:cNvSpPr txBox="1"/>
          <p:nvPr/>
        </p:nvSpPr>
        <p:spPr>
          <a:xfrm>
            <a:off x="371061" y="119270"/>
            <a:ext cx="763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Mission: Lifeline Stroke </a:t>
            </a:r>
          </a:p>
        </p:txBody>
      </p:sp>
      <p:sp>
        <p:nvSpPr>
          <p:cNvPr id="35" name="Slide Number Placeholder 9">
            <a:extLst>
              <a:ext uri="{FF2B5EF4-FFF2-40B4-BE49-F238E27FC236}">
                <a16:creationId xmlns:a16="http://schemas.microsoft.com/office/drawing/2014/main" id="{CED7302A-1FD1-4B53-8665-6752F6A830DC}"/>
              </a:ext>
            </a:extLst>
          </p:cNvPr>
          <p:cNvSpPr txBox="1">
            <a:spLocks/>
          </p:cNvSpPr>
          <p:nvPr/>
        </p:nvSpPr>
        <p:spPr>
          <a:xfrm>
            <a:off x="11190299" y="637375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6D7591E-E560-4DD0-AF38-64CB22816F66}" type="slidenum">
              <a:rPr lang="en-US" sz="1400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21675-9554-4C5C-B169-908CB7C09B4B}"/>
              </a:ext>
            </a:extLst>
          </p:cNvPr>
          <p:cNvSpPr txBox="1"/>
          <p:nvPr/>
        </p:nvSpPr>
        <p:spPr>
          <a:xfrm>
            <a:off x="3082116" y="358429"/>
            <a:ext cx="77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cap="all" dirty="0">
                <a:solidFill>
                  <a:srgbClr val="C00000"/>
                </a:solidFill>
              </a:rPr>
              <a:t>Mission: Lifeline Stroke</a:t>
            </a:r>
          </a:p>
        </p:txBody>
      </p:sp>
      <p:pic>
        <p:nvPicPr>
          <p:cNvPr id="36" name="Picture 3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961B5D-7D63-4715-8028-31C3BD424BD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993" y="100918"/>
            <a:ext cx="2763691" cy="1005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FF494-AB9F-470D-B9F3-DDC49E0A491A}"/>
              </a:ext>
            </a:extLst>
          </p:cNvPr>
          <p:cNvSpPr txBox="1"/>
          <p:nvPr/>
        </p:nvSpPr>
        <p:spPr>
          <a:xfrm>
            <a:off x="193637" y="224716"/>
            <a:ext cx="2763691" cy="160043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Extension of GWTG</a:t>
            </a:r>
          </a:p>
          <a:p>
            <a:r>
              <a:rPr lang="en-US" sz="1400" dirty="0"/>
              <a:t>Collating data to help measure processes like:</a:t>
            </a:r>
          </a:p>
          <a:p>
            <a:r>
              <a:rPr lang="en-US" sz="1400" dirty="0"/>
              <a:t>-prenotification</a:t>
            </a:r>
          </a:p>
          <a:p>
            <a:r>
              <a:rPr lang="en-US" sz="1400" dirty="0"/>
              <a:t>-on-scene time</a:t>
            </a:r>
          </a:p>
          <a:p>
            <a:r>
              <a:rPr lang="en-US" sz="1400" dirty="0"/>
              <a:t>-Door to CT/Door to Needle</a:t>
            </a:r>
          </a:p>
          <a:p>
            <a:r>
              <a:rPr lang="en-US" sz="1400" dirty="0"/>
              <a:t>-Door in Door Out</a:t>
            </a:r>
          </a:p>
        </p:txBody>
      </p:sp>
    </p:spTree>
    <p:extLst>
      <p:ext uri="{BB962C8B-B14F-4D97-AF65-F5344CB8AC3E}">
        <p14:creationId xmlns:p14="http://schemas.microsoft.com/office/powerpoint/2010/main" val="99163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9C32FB6-CDEC-417E-8FAA-F65770725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25"/>
            <a:ext cx="10515600" cy="559408"/>
          </a:xfrm>
        </p:spPr>
        <p:txBody>
          <a:bodyPr>
            <a:normAutofit/>
          </a:bodyPr>
          <a:lstStyle/>
          <a:p>
            <a:r>
              <a:rPr lang="en-US" dirty="0"/>
              <a:t>EMS Data MEASURES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B27EE-9BE7-47D3-A9BC-2BCA5429AED0}"/>
              </a:ext>
            </a:extLst>
          </p:cNvPr>
          <p:cNvSpPr/>
          <p:nvPr/>
        </p:nvSpPr>
        <p:spPr>
          <a:xfrm>
            <a:off x="944098" y="1540009"/>
            <a:ext cx="4941797" cy="3864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GWTG Pre-Hospital Care Measures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59FE08-D471-42D9-A79A-AAB630733BE1}"/>
              </a:ext>
            </a:extLst>
          </p:cNvPr>
          <p:cNvSpPr/>
          <p:nvPr/>
        </p:nvSpPr>
        <p:spPr>
          <a:xfrm>
            <a:off x="6183403" y="1540008"/>
            <a:ext cx="4941797" cy="3864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 State Pre-Hospital Stroke Measures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15A82-D5FB-413E-9BAE-0A37AAD96920}"/>
              </a:ext>
            </a:extLst>
          </p:cNvPr>
          <p:cNvSpPr txBox="1"/>
          <p:nvPr/>
        </p:nvSpPr>
        <p:spPr>
          <a:xfrm>
            <a:off x="944098" y="2121681"/>
            <a:ext cx="494179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Documentation of Time Last Known Well or Time of Discovery of Stroke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of Blood Glucose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 Screen Performed and Reported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Stroke Severity Screen Performed and Reported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On-Scene Times for Suspected Stroke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 from First Medical Contact to Thrombectomy for Acute Ischemic Stroke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 Notification with Triage Findings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Coverdell only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of Thrombolytic Checklist 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Coverdell only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0567B-F228-4CB5-99FF-9B7F091AB6C8}"/>
              </a:ext>
            </a:extLst>
          </p:cNvPr>
          <p:cNvSpPr txBox="1"/>
          <p:nvPr/>
        </p:nvSpPr>
        <p:spPr>
          <a:xfrm>
            <a:off x="6183403" y="2121681"/>
            <a:ext cx="4941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EMS Pre-Hospital Stroke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Pre-Notification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7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1">
            <a:extLst>
              <a:ext uri="{FF2B5EF4-FFF2-40B4-BE49-F238E27FC236}">
                <a16:creationId xmlns:a16="http://schemas.microsoft.com/office/drawing/2014/main" id="{C13531F2-6FCA-4B50-82EE-F7165719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1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48" y="1123869"/>
            <a:ext cx="10972800" cy="1143000"/>
          </a:xfrm>
        </p:spPr>
        <p:txBody>
          <a:bodyPr>
            <a:normAutofit/>
          </a:bodyPr>
          <a:lstStyle/>
          <a:p>
            <a:r>
              <a:rPr lang="en-US" sz="4267" b="1" dirty="0">
                <a:solidFill>
                  <a:srgbClr val="002D73"/>
                </a:solidFill>
              </a:rPr>
              <a:t>NYS Stroke Services Regulations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7F683-8664-4BC4-B074-3CBBD4D8A41A}"/>
              </a:ext>
            </a:extLst>
          </p:cNvPr>
          <p:cNvSpPr txBox="1"/>
          <p:nvPr/>
        </p:nvSpPr>
        <p:spPr>
          <a:xfrm>
            <a:off x="582248" y="2157249"/>
            <a:ext cx="11203353" cy="41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Section §405.34 will be added to Title 10 of the Official Compilation of Codes, Rules and Regulations of NYS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access to quality, evidence-based stroke care for all patients at the right time and in the right setting throughout NYS</a:t>
            </a:r>
            <a:r>
              <a:rPr lang="en-US" sz="2000" dirty="0">
                <a:solidFill>
                  <a:srgbClr val="64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Establish a framework to support regional operationalization of transport and quality processes for suspected stroke.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data reporting for stroke system evaluation and monitoring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 sustainable stroke designation program that can evolve as new evidence emerges.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regulations and details on how to submit a public comment can be found at the following link:</a:t>
            </a:r>
          </a:p>
          <a:p>
            <a:r>
              <a:rPr lang="en-US" sz="2000" u="sng" dirty="0">
                <a:hlinkClick r:id="rId2"/>
              </a:rPr>
              <a:t>https://regs.health.ny.gov/regulations/proposed-rule-making</a:t>
            </a:r>
            <a:r>
              <a:rPr lang="en-US" sz="2000" dirty="0"/>
              <a:t> </a:t>
            </a: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outdoor, person&#10;&#10;Description generated with high confidence">
            <a:extLst>
              <a:ext uri="{FF2B5EF4-FFF2-40B4-BE49-F238E27FC236}">
                <a16:creationId xmlns:a16="http://schemas.microsoft.com/office/drawing/2014/main" id="{86220D6F-CEF0-4AEF-89EF-5C4DCF975D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4"/>
          <a:stretch/>
        </p:blipFill>
        <p:spPr>
          <a:xfrm>
            <a:off x="0" y="-78477"/>
            <a:ext cx="12192000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630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SIsIk9yaWdpbmFsQXNzZW1ibHlWZXJzaW9uIjoiMy4xOC4wMi4wMCIsIkVkaXRpb24iOiJCYXNpYyIsIklzUGx1c0VkaXRpb24iOmZhbHNlfSwiRWZmZWN0IjoxLCJTdHlsZSI6eyIkaWQiOiIzIiwiVGltZWJhbmRTdHlsZSI6eyIkaWQiOiI0IiwiU2NhbGVNYXJraW5nIjowLCJTaGFwZSI6MCwiU2hhcGVTdHlsZSI6eyIkaWQiOiI1IiwiTWFyZ2luIjp7IiRpZCI6IjYiLCJUb3AiOjAsIkxlZnQiOjEyLCJSaWdodCI6MTIsIkJvdHRvbSI6MH0sIlBhZGRpbmciOnsiJGlkIjoiNyIsIlRvcCI6NywiTGVmdCI6MCwiUmlnaHQiOjAsIkJvdHRvbSI6N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hbGlicmkiLCJJc0JvbGQiOnRydWUsIklzSXRhbGljIjpmYWxzZSwiSXNVbmRlcmxpbmVkIjpmYWxzZSwiUGFyZW50U3R5bGUiOm51bGx9LCJBdXRvU2l6ZSI6MCwiRm9yZWdyb3VuZCI6eyIkaWQiOiIxNSIsIkNvbG9yIjp7IiRpZCI6IjE2IiwiQSI6MjU1LCJSIjoyMzcsIkciOjEyNSwiQiI6NDl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xNzIuNS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OC4wLCJIZWlnaHQiOjIw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TWFyZ2luIjp7IiRpZCI6IjcxIiwiVG9wIjowLCJMZWZ0IjowLCJSaWdodCI6MCwiQm90dG9tIjowfSwiUGFkZGluZyI6eyIkaWQiOiI3MiIsIlRvcCI6MCwiTGVmdCI6MCwiUmlnaHQiOjAsIkJvdHRvbSI6MH0sIkJhY2tncm91bmQiOnsiJGlkIjoiNzMiLCJDb2xvciI6eyIkcmVmIjoiMjAifX0sIklzVmlzaWJsZSI6dHJ1ZSwiV2lkdGgiOjAuMCwiSGVpZ2h0IjowLjAsIkJvcmRlclN0eWxlIjpudWxsLCJQYXJlbnRTdHlsZSI6bnVsbH0sIkRhdGVTdHlsZSI6eyIkaWQiOiI3NCIsIkZvbnRTZXR0aW5ncyI6eyIkaWQiOiI3NSIsIkZvbnRTaXplIjoxMCwiRm9udE5hbWUiOiJDYWxpYnJpIiwiSXNCb2xkIjpmYWxzZSwiSXNJdGFsaWMiOmZhbHNlLCJJc1VuZGVybGluZWQiOmZhbHNlLCJQYXJlbnRTdHlsZSI6bnVsbH0sIkF1dG9TaXplIjowLCJGb3JlZ3JvdW5kIjp7IiRpZCI6Ijc2IiwiQ29sb3IiOnsiJGlkIjoiNzciLCJBIjoyNTUsIlIiOjY4LCJHIjo4NCwiQiI6MTA2fX0sIk1heFdpZHRoIjoyMDAuMCwiTWF4SGVpZ2h0IjoiSW5maW5pdHkiLCJTbWFydEZvcmVncm91bmRJc0FjdGl2ZSI6ZmFsc2UsIkhvcml6b250YWxBbGlnbm1lbnQiOjAsIlZlcnRpY2FsQWxpZ25tZW50IjowLCJTbWFydEZvcmVncm91bmQiOm51bGw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wLCJTaGFwZVRoaWNrbmVzcyI6MS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NYXJnaW4iOnsiJGlkIjoiODciLCJUb3AiOjAsIkxlZnQiOjAsIlJpZ2h0IjowLCJCb3R0b20iOjB9LCJQYWRkaW5nIjp7IiRpZCI6Ijg4IiwiVG9wIjowLCJMZWZ0IjowLCJSaWdodCI6MCwiQm90dG9tIjowfSwiQmFja2dyb3VuZCI6eyIkaWQiOiI4OSIsIkNvbG9yIjp7IiRyZWYiOiIyMCJ9fSwiSXNWaXNpYmxlIjp0cnVlLCJXaWR0aCI6MC4wLCJIZWlnaHQiOjAuMCwiQm9yZGVyU3R5bGUiOm51bGwsIlBhcmVudFN0eWxlIjpudWxsfSwiRHVyYXRpb25TdHlsZSI6eyIkaWQiOiI5MCIsIkZvbnRTZXR0aW5ncyI6eyIkaWQiOiI5MSIsIkZvbnRTaXplIjoxMCwiRm9udE5hbWUiOiJDYWxpYnJpIiwiSXNCb2xkIjpmYWxzZSwiSXNJdGFsaWMiOmZhbHNlLCJJc1VuZGVybGluZWQiOmZhbHNlLCJQYXJlbnRTdHlsZSI6bnVsbH0sIkF1dG9TaXplIjowLCJGb3JlZ3JvdW5kIjp7IiRpZCI6IjkyIiwiQ29sb3IiOnsiJGlkIjoiOTMiLCJBIjoyNTUsIlIiOjIzNywiRyI6MTI1LCJCIjo0OX19LCJNYXhXaWR0aCI6MjAwLjAsIk1heEhlaWdodCI6IkluZmluaXR5IiwiU21hcnRGb3JlZ3JvdW5kSXNBY3RpdmUiOmZhbHNlLCJIb3Jpem9udGFsQWxpZ25tZW50IjowLCJWZXJ0aWNhbEFsaWdubWVudCI6MCwiU21hcnRGb3JlZ3JvdW5kIjpudWxsLCJNYXJnaW4iOnsiJGlkIjoiOTQiLCJUb3AiOjAsIkxlZnQiOjAsIlJpZ2h0IjowLCJCb3R0b20iOjB9LCJQYWRkaW5nIjp7IiRpZCI6Ijk1IiwiVG9wIjowLCJMZWZ0IjowLCJSaWdodCI6MCwiQm90dG9tIjowfSwiQmFja2dyb3VuZCI6eyIkaWQiOiI5NiIsIkNvbG9yIjp7IiRyZWYiOiIyMCJ9fSwiSXNWaXNpYmxlIjp0cnVlLCJXaWR0aCI6MC4wLCJIZWlnaHQiOjAuMCwiQm9yZGVyU3R5bGUiOm51bGwsIlBhcmVudFN0eWxlIjpudWxsfSwiSG9yaXpvbnRhbENvbm5lY3RvclN0eWxlIjp7IiRpZCI6Ijk3IiwiTGluZUNvbG9yIjp7IiRpZCI6Ijk4IiwiJHR5cGUiOiJOTFJFLkNvbW1vbi5Eb20uU29saWRDb2xvckJydXNoLCBOTFJFLkNvbW1vbiIsIkNvbG9yIjp7IiRpZCI6Ijk5IiwiQSI6MjU1LCJSIjoyMDQsIkciOjIwNCwiQiI6MjA0fX0sIkxpbmVXZWlnaHQiOjEuMCwiTGluZVR5cGUiOjAsIlBhcmVudFN0eWxlIjpudWxsfSwiVmVydGljYWxDb25uZWN0b3JTdHlsZSI6eyIkaWQiOiIxMDAiLCJMaW5lQ29sb3IiOnsiJGlkIjoiMTAxIiwiJHR5cGUiOiJOTFJFLkNvbW1vbi5Eb20uU29saWRDb2xvckJydXNoLCBOTFJFLkNvbW1vbiIsIkNvbG9yIjp7IiRpZCI6IjEw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AzIiwiTWFyZ2luIjp7IiRpZCI6IjEwNCIsIlRvcCI6MCwiTGVmdCI6NCwiUmlnaHQiOjQsIkJvdHRvbSI6MH0sIlBhZGRpbmciOnsiJGlkIjoiMTA1IiwiVG9wIjowLCJMZWZ0IjowLCJSaWdodCI6MCwiQm90dG9tIjowfSwiQmFja2dyb3VuZCI6eyIkaWQiOiIxMDYiLCJDb2xvciI6eyIkaWQiOiIxMDciLCJBIjoyNTUsIlIiOjAsIkciOjExNCwiQiI6MTg4fX0sIklzVmlzaWJsZSI6dHJ1ZSwiV2lkdGgiOjAuMCwiSGVpZ2h0IjoxNi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wLCJWZXJ0aWNhbEFsaWdubWVudCI6MCwiU21hcnRGb3JlZ3JvdW5kIjpudWxsLCJNYXJnaW4iOnsiJGlkIjoiMTE1IiwiVG9wIjowLCJMZWZ0IjowLCJSaWdodCI6MCwiQm90dG9tIjowfSwiUGFkZGluZyI6eyIkaWQiOiIxMTYiLCJUb3AiOjAsIkxlZnQiOjAsIlJpZ2h0IjowLCJCb3R0b20iOjB9LCJCYWNrZ3JvdW5kIjp7IiRpZCI6IjExNyIsIkNvbG9yIjp7IiRyZWYiOiIyMCJ9fSwiSXNWaXNpYmxlIjp0cnVlLCJXaWR0aCI6MC4wLCJIZWlnaHQiOjAuMCwiQm9yZGVyU3R5bGUiOm51bGwsIlBhcmVudFN0eWxlIjpudWxsfSwiRGF0ZVN0eWxlIjp7IiRpZCI6IjExOCIsIkZvbnRTZXR0aW5ncyI6eyIkaWQiOiIxMTkiLCJGb250U2l6ZSI6MTAsIkZvbnROYW1lIjoiQ2FsaWJyaSIsIklzQm9sZCI6ZmFsc2UsIklzSXRhbGljIjpmYWxzZSwiSXNVbmRlcmxpbmVkIjpmYWxzZSwiUGFyZW50U3R5bGUiOm51bGx9LCJBdXRvU2l6ZSI6MCwiRm9yZWdyb3VuZCI6eyIkaWQiOiIxMjAiLCJDb2xvciI6eyIkaWQiOiIxMjEiLCJBIjoyNTUsIlIiOjY4LCJHIjo4NCwiQiI6MTA2fX0sIk1heFdpZHRoIjoyMDAuMCwiTWF4SGVpZ2h0IjoiSW5maW5pdHkiLCJTbWFydEZvcmVncm91bmRJc0FjdGl2ZSI6ZmFsc2UsIkhvcml6b250YWxBbGlnbm1lbnQiOjAsIlZlcnRpY2FsQWxpZ25tZW50IjowLCJTbWFydEZvcmVncm91bmQiOm51bGw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RHVyYXRpb25Gb3JtYXQiOmZhbHNlLCJEdXJhdGlvblBvc2l0aW9uIjpmYWxzZSwiRW5kRGF0ZVBvc2l0aW9uIjpmYWxzZSwiSXNCZWxvd1RpbWViYW5kIjpmYWxzZSwiUGVyY2VudGFnZUNvbXBsZXRlZFBvc2l0aW9uIjpmYWxzZSwiU2hhcGUiOmZhbHNlLCJTaGFwZVRoaWNrbmVzcyI6ZmFsc2UsIlNwYWNpbmciOmZhbHNlLCJTdGFydERhdGVQb3NpdGlvbiI6ZmFsc2UsIlRpdGxlUG9zaXRpb24iOmZhbHNlLCJEYXRlRm9ybWF0IjpmYWxzZSwiSXNWaXNpYmxlIjpmYWxzZSwiTWFyZ2luIjpmYWxzZX19LCJTaG93RWxhcHNlZFRpbWVHcmFkaWVudFN0eWxlIjpmYWxzZX0sIlNjYWxlIjp7IiRpZCI6IjEyNyIsIlN0YXJ0RGF0ZSI6IjAwMDEtMDEtMDFUMDA6MDA6MDAiLCJFbmREYXRlIjoiMjAxOS0wMy0zMVQyMzo1OTowMCIsIkZvcm1hdCI6Ik1NTSIsIlR5cGUiOjIsIkF1dG9EYXRlUmFuZ2UiOnRydWUsIldvcmtpbmdEYXlzIjoxMjcsIlRvZGF5TWFya2VyVGV4dCI6IlRvZGF5IiwiQXV0b1NjYWxlVHlwZSI6dHJ1ZX0sIk1pbGVzdG9uZXMiOltdLCJUYXNrcyI6W3siJGlkIjoiMTI4IiwiR3JvdXBOYW1lIjpudWxsLCJTdGFydERhdGUiOiIyMDE4LTEwLTE3VDAwOjAwOjAwIiwiRW5kRGF0ZSI6IjIwMTgtMTItMTdUMjM6NTk6MDAiLCJQZXJjZW50YWdlQ29tcGxldGUiOm51bGwsIlN0eWxlIjp7IiRpZCI6IjEyOSIsIlNoYXBlIjowLCJTaGFwZVRoaWNrbmVzcyI6MSwiRHVyYXRpb25Gb3JtYXQiOjAsIkluY2x1ZGVOb25Xb3JraW5nRGF5c0luRHVyYXRpb24iOmZhbHNlLCJQZXJjZW50YWdlQ29tcGxldGVTdHlsZSI6eyIkaWQiOiIxMzAiLCJGb250U2V0dGluZ3MiOnsiJGlkIjoiMTMxIiwiRm9udFNpemUiOjEwLCJGb250TmFtZSI6IkNhbGlicmkiLCJJc0JvbGQiOmZhbHNlLCJJc0l0YWxpYyI6ZmFsc2UsIklzVW5kZXJsaW5lZCI6ZmFsc2UsIlBhcmVudFN0eWxlIjpudWxsfSwiQXV0b1NpemUiOjAsIkZvcmVncm91bmQiOnsiJGlkIjoiMTMyIiwiQ29sb3IiOnsiJHJlZiI6Ijg2In19LCJNYXhXaWR0aCI6MjAwLjAsIk1heEhlaWdodCI6IkluZmluaXR5IiwiU21hcnRGb3JlZ3JvdW5kSXNBY3RpdmUiOmZhbHNlLCJIb3Jpem9udGFsQWxpZ25tZW50IjowLCJWZXJ0aWNhbEFsaWdubWVudCI6MCwiU21hcnRGb3JlZ3JvdW5kIjpudWxsLCJNYXJnaW4iOnsiJGlkIjoiMTMzIiwiVG9wIjowLCJMZWZ0IjowLCJSaWdodCI6MCwiQm90dG9tIjowfSwiUGFkZGluZyI6eyIkaWQiOiIxMzQiLCJUb3AiOjAsIkxlZnQiOjAsIlJpZ2h0IjowLCJCb3R0b20iOjB9LCJCYWNrZ3JvdW5kIjp7IiRyZWYiOiI4OSJ9LCJJc1Zpc2libGUiOnRydWUsIldpZHRoIjowLjAsIkhlaWdodCI6MC4wLCJCb3JkZXJTdHlsZSI6eyIkaWQiOiIxMzUiLCJMaW5lQ29sb3IiOm51bGwsIkxpbmVXZWlnaHQiOjAuMCwiTGluZVR5cGUiOjAsIlBhcmVudFN0eWxlIjpudWxsfSwiUGFyZW50U3R5bGUiOm51bGx9LCJEdXJhdGlvblN0eWxlIjp7IiRpZCI6IjEzNiIsIkZvbnRTZXR0aW5ncyI6eyIkaWQiOiIxMzciLCJGb250U2l6ZSI6MTAsIkZvbnROYW1lIjoiQ2FsaWJyaSIsIklzQm9sZCI6ZmFsc2UsIklzSXRhbGljIjpmYWxzZSwiSXNVbmRlcmxpbmVkIjpmYWxzZSwiUGFyZW50U3R5bGUiOm51bGx9LCJBdXRvU2l6ZSI6MCwiRm9yZWdyb3VuZCI6eyIkaWQiOiIxMzgiLCJDb2xvciI6eyIkcmVmIjoiOTMifX0sIk1heFdpZHRoIjoyMDAuMCwiTWF4SGVpZ2h0IjoiSW5maW5pdHkiLCJTbWFydEZvcmVncm91bmRJc0FjdGl2ZSI6ZmFsc2UsIkhvcml6b250YWxBbGlnbm1lbnQiOjAsIlZlcnRpY2FsQWxpZ25tZW50IjowLCJTbWFydEZvcmVncm91bmQiOm51bGwsIk1hcmdpbiI6eyIkaWQiOiIxMzkiLCJUb3AiOjAsIkxlZnQiOjAsIlJpZ2h0IjowLCJCb3R0b20iOjB9LCJQYWRkaW5nIjp7IiRpZCI6IjE0MCIsIlRvcCI6MCwiTGVmdCI6MCwiUmlnaHQiOjAsIkJvdHRvbSI6MH0sIkJhY2tncm91bmQiOnsiJHJlZiI6Ijk2In0sIklzVmlzaWJsZSI6dHJ1ZSwiV2lkdGgiOjAuMCwiSGVpZ2h0IjowLjAsIkJvcmRlclN0eWxlIjp7IiRpZCI6IjE0MSIsIkxpbmVDb2xvciI6bnVsbCwiTGluZVdlaWdodCI6MC4wLCJMaW5lVHlwZSI6MCwiUGFyZW50U3R5bGUiOm51bGx9LCJQYXJlbnRTdHlsZSI6bnVsbH0sIkhvcml6b250YWxDb25uZWN0b3JTdHlsZSI6eyIkaWQiOiIxNDIiLCJMaW5lQ29sb3IiOnsiJHJlZiI6Ijk4In0sIkxpbmVXZWlnaHQiOjEuMCwiTGluZVR5cGUiOjAsIlBhcmVudFN0eWxlIjpudWxsfSwiVmVydGljYWxDb25uZWN0b3JTdHlsZSI6eyIkaWQiOiIxNDMiLCJMaW5lQ29sb3IiOnsiJHJlZiI6IjEwMSJ9LCJMaW5lV2VpZ2h0IjowLjAsIkxpbmVUeXBlIjowLCJQYXJlbnRTdHlsZSI6bnVsbH0sIk1hcmdpbiI6bnVsbCwiU3RhcnREYXRlUG9zaXRpb24iOjQsIkVuZERhdGVQb3NpdGlvbiI6NCwiRGF0ZUlzVmlzaWJsZSI6dHJ1ZSwiVGl0bGVQb3NpdGlvbiI6NSwiRHVyYXRpb25Qb3NpdGlvbiI6NiwiUGVyY2VudGFnZUNvbXBsZXRlZFBvc2l0aW9uIjo2LCJTcGFjaW5nIjo1LCJJc0JlbG93VGltZWJhbmQiOnRydWUsIlBlcmNlbnRhZ2VDb21wbGV0ZVNoYXBlT3BhY2l0eSI6MzUsIlNoYXBlU3R5bGUiOnsiJGlkIjoiMTQ0IiwiTWFyZ2luIjp7IiRpZCI6IjE0NSIsIlRvcCI6MCwiTGVmdCI6NCwiUmlnaHQiOjQsIkJvdHRvbSI6MH0sIlBhZGRpbmciOnsiJGlkIjoiMTQ2IiwiVG9wIjowLCJMZWZ0IjowLCJSaWdodCI6MCwiQm90dG9tIjowfSwiQmFja2dyb3VuZCI6eyIkaWQiOiIxNDciLCJDb2xvciI6eyIkaWQiOiIxNDgiLCJBIjoyNTUsIlIiOjc5LCJHIjoxMjksIkIiOjE4OX19LCJJc1Zpc2libGUiOnRydWUsIldpZHRoIjowLjAsIkhlaWdodCI6MTYuMCwiQm9yZGVyU3R5bGUiOnsiJGlkIjoiMTQ5IiwiTGluZUNvbG9yIjp7IiRyZWYiOiIxMDkifSwiTGluZVdlaWdodCI6MC4wLCJMaW5lVHlwZSI6MCwiUGFyZW50U3R5bGUiOm51bGx9LCJQYXJlbnRTdHlsZSI6bnVsbH0sIlRpdGxlU3R5bGUiOnsiJGlkIjoiMTUwIiwiRm9udFNldHRpbmdzIjp7IiRpZCI6IjE1MSIsIkZvbnRTaXplIjoxMSwiRm9udE5hbWUiOiJDYWxpYnJpIiwiSXNCb2xkIjp0cnVlLCJJc0l0YWxpYyI6ZmFsc2UsIklzVW5kZXJsaW5lZCI6ZmFsc2UsIlBhcmVudFN0eWxlIjpudWxsfSwiQXV0b1NpemUiOjAsIkZvcmVncm91bmQiOnsiJGlkIjoiMTUyIiwiQ29sb3IiOnsiJHJlZiI6IjExNCJ9fSwiTWF4V2lkdGgiOjk2MC4wLCJNYXhIZWlnaHQiOiJJbmZpbml0eSIsIlNtYXJ0Rm9yZWdyb3VuZElzQWN0aXZlIjpmYWxzZSwiSG9yaXpvbnRhbEFsaWdubWVudCI6MCwiVmVydGljYWxBbGlnbm1lbnQiOjAsIlNtYXJ0Rm9yZWdyb3VuZCI6bnVsbCwiTWFyZ2luIjp7IiRpZCI6IjE1MyIsIlRvcCI6MCwiTGVmdCI6MCwiUmlnaHQiOjAsIkJvdHRvbSI6MH0sIlBhZGRpbmciOnsiJGlkIjoiMTU0IiwiVG9wIjowLCJMZWZ0IjowLCJSaWdodCI6MCwiQm90dG9tIjowfSwiQmFja2dyb3VuZCI6eyIkcmVmIjoiMTE3In0sIklzVmlzaWJsZSI6dHJ1ZSwiV2lkdGgiOjAuMCwiSGVpZ2h0IjowLjAsIkJvcmRlclN0eWxlIjp7IiRpZCI6IjE1NSIsIkxpbmVDb2xvciI6bnVsbCwiTGluZVdlaWdodCI6MC4wLCJMaW5lVHlwZSI6MCwiUGFyZW50U3R5bGUiOm51bGx9LCJQYXJlbnRTdHlsZSI6bnVsbH0sIkRhdGVTdHlsZSI6eyIkaWQiOiIxNTYiLCJGb250U2V0dGluZ3MiOnsiJGlkIjoiMTU3IiwiRm9udFNpemUiOjEwLCJGb250TmFtZSI6IkNhbGlicmkiLCJJc0JvbGQiOmZhbHNlLCJJc0l0YWxpYyI6ZmFsc2UsIklzVW5kZXJsaW5lZCI6ZmFsc2UsIlBhcmVudFN0eWxlIjpudWxsfSwiQXV0b1NpemUiOjAsIkZvcmVncm91bmQiOnsiJGlkIjoiMTU4IiwiQ29sb3IiOnsiJHJlZiI6IjEyMSJ9fSwiTWF4V2lkdGgiOjIwMC4wLCJNYXhIZWlnaHQiOiJJbmZpbml0eSIsIlNtYXJ0Rm9yZWdyb3VuZElzQWN0aXZlIjpmYWxzZSwiSG9yaXpvbnRhbEFsaWdubWVudCI6MCwiVmVydGljYWxBbGlnbm1lbnQiOjAsIlNtYXJ0Rm9yZWdyb3VuZCI6bnVsbCwiTWFyZ2luIjp7IiRpZCI6IjE1OSIsIlRvcCI6MCwiTGVmdCI6MCwiUmlnaHQiOjAsIkJvdHRvbSI6MH0sIlBhZGRpbmciOnsiJGlkIjoiMTYwIiwiVG9wIjowLCJMZWZ0IjowLCJSaWdodCI6MCwiQm90dG9tIjowfSwiQmFja2dyb3VuZCI6eyIkcmVmIjoiMTI0In0sIklzVmlzaWJsZSI6dHJ1ZSwiV2lkdGgiOjAuMCwiSGVpZ2h0IjowLjAsIkJvcmRlclN0eWxlIjp7IiRpZCI6IjE2MSIsIkxpbmVDb2xvciI6bnVsbCwiTGluZVdlaWdodCI6MC4wLCJMaW5lVHlwZSI6MCwiUGFyZW50U3R5bGUiOm51bGx9LCJQYXJlbnRTdHlsZSI6bnVsbH0sIkRhdGVGb3JtYXQiOnsiJGlkIjoiMTYyIiwiRm9ybWF0U3RyaW5nIjoiTS9kL3l5eXk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xNjIifSwiSWQiOiJkZDJiNWM1MC00YTUwLTQ1ZWEtOWNlYS04NDJlMGIyMmFmMmUiLCJJbXBvcnRJZCI6bnVsbCwiVGl0bGUiOiJSZWd1bGF0aW9ucyBQdWJsaXNoZWQgdG8gU3RhdGUgUmVnaXN0ZXIgZm9yIFB1YmxpYyBDb21tZW50ICIsIk5vdGUiOm51bGwsIkh5cGVybGluayI6bnVsbCwiSXNDaGFuZ2VkIjpmYWxzZSwiSXNOZXciOmZhbHNlfSx7IiRpZCI6IjE2MyIsIkdyb3VwTmFtZSI6bnVsbCwiU3RhcnREYXRlIjoiMjAxOC0xMi0xN1QwMDowMDowMCIsIkVuZERhdGUiOiIyMDE5LTAxLTMxVDIzOjU5OjAwIiwiUGVyY2VudGFnZUNvbXBsZXRlIjpudWxsLCJTdHlsZSI6eyIkaWQiOiIxNjQiLCJTaGFwZSI6MCwiU2hhcGVUaGlja25lc3MiOjEsIkR1cmF0aW9uRm9ybWF0IjowLCJJbmNsdWRlTm9uV29ya2luZ0RheXNJbkR1cmF0aW9uIjpmYWxzZSwiUGVyY2VudGFnZUNvbXBsZXRlU3R5bGUiOnsiJGlkIjoiMTY1IiwiRm9udFNldHRpbmdzIjp7IiRpZCI6IjE2NiIsIkZvbnRTaXplIjoxMCwiRm9udE5hbWUiOiJDYWxpYnJpIiwiSXNCb2xkIjpmYWxzZSwiSXNJdGFsaWMiOmZhbHNlLCJJc1VuZGVybGluZWQiOmZhbHNlLCJQYXJlbnRTdHlsZSI6bnVsbH0sIkF1dG9TaXplIjowLCJGb3JlZ3JvdW5kIjp7IiRpZCI6IjE2NyIsIkNvbG9yIjp7IiRyZWYiOiI4NiJ9fSwiTWF4V2lkdGgiOjIwMC4wLCJNYXhIZWlnaHQiOiJJbmZpbml0eSIsIlNtYXJ0Rm9yZWdyb3VuZElzQWN0aXZlIjpmYWxzZSwiSG9yaXpvbnRhbEFsaWdubWVudCI6MCwiVmVydGljYWxBbGlnbm1lbnQiOjAsIlNtYXJ0Rm9yZWdyb3VuZCI6bnVsbCwiTWFyZ2luIjp7IiRpZCI6IjE2OCIsIlRvcCI6MCwiTGVmdCI6MCwiUmlnaHQiOjAsIkJvdHRvbSI6MH0sIlBhZGRpbmciOnsiJGlkIjoiMTY5IiwiVG9wIjowLCJMZWZ0IjowLCJSaWdodCI6MCwiQm90dG9tIjowfSwiQmFja2dyb3VuZCI6eyIkcmVmIjoiODkifSwiSXNWaXNpYmxlIjp0cnVlLCJXaWR0aCI6MC4wLCJIZWlnaHQiOjAuMCwiQm9yZGVyU3R5bGUiOnsiJGlkIjoiMTcwIiwiTGluZUNvbG9yIjpudWxsLCJMaW5lV2VpZ2h0IjowLjAsIkxpbmVUeXBlIjowLCJQYXJlbnRTdHlsZSI6bnVsbH0sIlBhcmVudFN0eWxlIjpudWxsfSwiRHVyYXRpb25TdHlsZSI6eyIkaWQiOiIxNzEiLCJGb250U2V0dGluZ3MiOnsiJGlkIjoiMTcyIiwiRm9udFNpemUiOjEwLCJGb250TmFtZSI6IkNhbGlicmkiLCJJc0JvbGQiOmZhbHNlLCJJc0l0YWxpYyI6ZmFsc2UsIklzVW5kZXJsaW5lZCI6ZmFsc2UsIlBhcmVudFN0eWxlIjpudWxsfSwiQXV0b1NpemUiOjAsIkZvcmVncm91bmQiOnsiJGlkIjoiMTczIiwiQ29sb3IiOnsiJHJlZiI6IjkzIn19LCJNYXhXaWR0aCI6MjAwLjAsIk1heEhlaWdodCI6IkluZmluaXR5IiwiU21hcnRGb3JlZ3JvdW5kSXNBY3RpdmUiOmZhbHNlLCJIb3Jpem9udGFsQWxpZ25tZW50IjowLCJWZXJ0aWNhbEFsaWdubWVudCI6MCwiU21hcnRGb3JlZ3JvdW5kIjpudWxsLCJNYXJnaW4iOnsiJGlkIjoiMTc0IiwiVG9wIjowLCJMZWZ0IjowLCJSaWdodCI6MCwiQm90dG9tIjowfSwiUGFkZGluZyI6eyIkaWQiOiIxNzUiLCJUb3AiOjAsIkxlZnQiOjAsIlJpZ2h0IjowLCJCb3R0b20iOjB9LCJCYWNrZ3JvdW5kIjp7IiRyZWYiOiI5NiJ9LCJJc1Zpc2libGUiOnRydWUsIldpZHRoIjowLjAsIkhlaWdodCI6MC4wLCJCb3JkZXJTdHlsZSI6eyIkaWQiOiIxNzYiLCJMaW5lQ29sb3IiOm51bGwsIkxpbmVXZWlnaHQiOjAuMCwiTGluZVR5cGUiOjAsIlBhcmVudFN0eWxlIjpudWxsfSwiUGFyZW50U3R5bGUiOm51bGx9LCJIb3Jpem9udGFsQ29ubmVjdG9yU3R5bGUiOnsiJGlkIjoiMTc3IiwiTGluZUNvbG9yIjp7IiRyZWYiOiI5OCJ9LCJMaW5lV2VpZ2h0IjoxLjAsIkxpbmVUeXBlIjowLCJQYXJlbnRTdHlsZSI6bnVsbH0sIlZlcnRpY2FsQ29ubmVjdG9yU3R5bGUiOnsiJGlkIjoiMTc4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E3OSIsIk1hcmdpbiI6eyIkaWQiOiIxODAiLCJUb3AiOjAsIkxlZnQiOjQsIlJpZ2h0Ijo0LCJCb3R0b20iOjB9LCJQYWRkaW5nIjp7IiRpZCI6IjE4MSIsIlRvcCI6MCwiTGVmdCI6MCwiUmlnaHQiOjAsIkJvdHRvbSI6MH0sIkJhY2tncm91bmQiOnsiJGlkIjoiMTgyIiwiQ29sb3IiOnsiJGlkIjoiMTgzIiwiQSI6MjU1LCJSIjo3OSwiRyI6MTI5LCJCIjoxODl9fSwiSXNWaXNpYmxlIjp0cnVlLCJXaWR0aCI6MC4wLCJIZWlnaHQiOjE2LjAsIkJvcmRlclN0eWxlIjp7IiRpZCI6IjE4NCIsIkxpbmVDb2xvciI6eyIkcmVmIjoiMTA5In0sIkxpbmVXZWlnaHQiOjAuMCwiTGluZVR5cGUiOjAsIlBhcmVudFN0eWxlIjpudWxsfSwiUGFyZW50U3R5bGUiOm51bGx9LCJUaXRsZVN0eWxlIjp7IiRpZCI6IjE4NSIsIkZvbnRTZXR0aW5ncyI6eyIkaWQiOiIxODYiLCJGb250U2l6ZSI6MTEsIkZvbnROYW1lIjoiQ2FsaWJyaSIsIklzQm9sZCI6dHJ1ZSwiSXNJdGFsaWMiOmZhbHNlLCJJc1VuZGVybGluZWQiOmZhbHNlLCJQYXJlbnRTdHlsZSI6bnVsbH0sIkF1dG9TaXplIjowLCJGb3JlZ3JvdW5kIjp7IiRpZCI6IjE4NyIsIkNvbG9yIjp7IiRyZWYiOiIxMTQifX0sIk1heFdpZHRoIjo5NjAuMCwiTWF4SGVpZ2h0IjoiSW5maW5pdHkiLCJTbWFydEZvcmVncm91bmRJc0FjdGl2ZSI6ZmFsc2UsIkhvcml6b250YWxBbGlnbm1lbnQiOjAsIlZlcnRpY2FsQWxpZ25tZW50IjowLCJTbWFydEZvcmVncm91bmQiOm51bGwsIk1hcmdpbiI6eyIkaWQiOiIxODgiLCJUb3AiOjAsIkxlZnQiOjAsIlJpZ2h0IjowLCJCb3R0b20iOjB9LCJQYWRkaW5nIjp7IiRpZCI6IjE4OSIsIlRvcCI6MCwiTGVmdCI6MCwiUmlnaHQiOjAsIkJvdHRvbSI6MH0sIkJhY2tncm91bmQiOnsiJHJlZiI6IjExNyJ9LCJJc1Zpc2libGUiOnRydWUsIldpZHRoIjowLjAsIkhlaWdodCI6MC4wLCJCb3JkZXJTdHlsZSI6eyIkaWQiOiIxOTAiLCJMaW5lQ29sb3IiOm51bGwsIkxpbmVXZWlnaHQiOjAuMCwiTGluZVR5cGUiOjAsIlBhcmVudFN0eWxlIjpudWxsfSwiUGFyZW50U3R5bGUiOm51bGx9LCJEYXRlU3R5bGUiOnsiJGlkIjoiMTkxIiwiRm9udFNldHRpbmdzIjp7IiRpZCI6IjE5MiIsIkZvbnRTaXplIjoxMCwiRm9udE5hbWUiOiJDYWxpYnJpIiwiSXNCb2xkIjpmYWxzZSwiSXNJdGFsaWMiOmZhbHNlLCJJc1VuZGVybGluZWQiOmZhbHNlLCJQYXJlbnRTdHlsZSI6bnVsbH0sIkF1dG9TaXplIjowLCJGb3JlZ3JvdW5kIjp7IiRpZCI6IjE5MyIsIkNvbG9yIjp7IiRyZWYiOiIxMjEifX0sIk1heFdpZHRoIjoyMDAuMCwiTWF4SGVpZ2h0IjoiSW5maW5pdHkiLCJTbWFydEZvcmVncm91bmRJc0FjdGl2ZSI6ZmFsc2UsIkhvcml6b250YWxBbGlnbm1lbnQiOjAsIlZlcnRpY2FsQWxpZ25tZW50IjowLCJTbWFydEZvcmVncm91bmQiOm51bGwsIk1hcmdpbiI6eyIkaWQiOiIxOTQiLCJUb3AiOjAsIkxlZnQiOjAsIlJpZ2h0IjowLCJCb3R0b20iOjB9LCJQYWRkaW5nIjp7IiRpZCI6IjE5NSIsIlRvcCI6MCwiTGVmdCI6MCwiUmlnaHQiOjAsIkJvdHRvbSI6MH0sIkJhY2tncm91bmQiOnsiJHJlZiI6IjEyNCJ9LCJJc1Zpc2libGUiOnRydWUsIldpZHRoIjowLjAsIkhlaWdodCI6MC4wLCJCb3JkZXJTdHlsZSI6eyIkaWQiOiIxOTYiLCJMaW5lQ29sb3IiOm51bGwsIkxpbmVXZWlnaHQiOjAuMCwiTGluZVR5cGUiOjAsIlBhcmVudFN0eWxlIjpudWxsfSwiUGFyZW50U3R5bGUiOm51bGx9LCJEYXRlRm9ybWF0Ijp7IiRpZCI6IjE5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TbWFydER1cmF0aW9uQWN0aXZhdGVkIjpmYWxzZSwiRGF0ZUZvcm1hdCI6eyIkcmVmIjoiMTk3In0sIklkIjoiMGM4YjhkMDItYTQ1Ny00YzIyLTkzM2MtZTFmYTVlMmM2YzViIiwiSW1wb3J0SWQiOm51bGwsIlRpdGxlIjoiQXNzZXNzbWVudCBvZiBQdWJsaWMgQ29tbWVudCAiLCJOb3RlIjpudWxsLCJIeXBlcmxpbmsiOm51bGwsIklzQ2hhbmdlZCI6ZmFsc2UsIklzTmV3IjpmYWxzZX0seyIkaWQiOiIxOTgiLCJHcm91cE5hbWUiOm51bGwsIlN0YXJ0RGF0ZSI6IjIwMTktMDItMTRUMDA6MDA6MDAiLCJFbmREYXRlIjoiMjAxOS0wMi0xNFQyMzo1OTowMCIsIlBlcmNlbnRhZ2VDb21wbGV0ZSI6bnVsbCwiU3R5bGUiOnsiJGlkIjoiMTk5IiwiU2hhcGUiOjAsIlNoYXBlVGhpY2tuZXNzIjoxLCJEdXJhdGlvbkZvcm1hdCI6MCwiSW5jbHVkZU5vbldvcmtpbmdEYXlzSW5EdXJhdGlvbiI6ZmFsc2UsIlBlcmNlbnRhZ2VDb21wbGV0ZVN0eWxlIjp7IiRpZCI6IjIwMCIsIkZvbnRTZXR0aW5ncyI6eyIkaWQiOiIyMDEiLCJGb250U2l6ZSI6MTAsIkZvbnROYW1lIjoiQ2FsaWJyaSIsIklzQm9sZCI6ZmFsc2UsIklzSXRhbGljIjpmYWxzZSwiSXNVbmRlcmxpbmVkIjpmYWxzZSwiUGFyZW50U3R5bGUiOm51bGx9LCJBdXRvU2l6ZSI6MCwiRm9yZWdyb3VuZCI6eyIkaWQiOiIyMDIiLCJDb2xvciI6eyIkcmVmIjoiODYifX0sIk1heFdpZHRoIjoyMDAuMCwiTWF4SGVpZ2h0IjoiSW5maW5pdHkiLCJTbWFydEZvcmVncm91bmRJc0FjdGl2ZSI6ZmFsc2UsIkhvcml6b250YWxBbGlnbm1lbnQiOjAsIlZlcnRpY2FsQWxpZ25tZW50IjowLCJTbWFydEZvcmVncm91bmQiOm51bGwsIk1hcmdpbiI6eyIkaWQiOiIyMDMiLCJUb3AiOjAsIkxlZnQiOjAsIlJpZ2h0IjowLCJCb3R0b20iOjB9LCJQYWRkaW5nIjp7IiRpZCI6IjIwNCIsIlRvcCI6MCwiTGVmdCI6MCwiUmlnaHQiOjAsIkJvdHRvbSI6MH0sIkJhY2tncm91bmQiOnsiJHJlZiI6Ijg5In0sIklzVmlzaWJsZSI6dHJ1ZSwiV2lkdGgiOjAuMCwiSGVpZ2h0IjowLjAsIkJvcmRlclN0eWxlIjp7IiRpZCI6IjIwNSIsIkxpbmVDb2xvciI6bnVsbCwiTGluZVdlaWdodCI6MC4wLCJMaW5lVHlwZSI6MCwiUGFyZW50U3R5bGUiOm51bGx9LCJQYXJlbnRTdHlsZSI6bnVsbH0sIkR1cmF0aW9uU3R5bGUiOnsiJGlkIjoiMjA2IiwiRm9udFNldHRpbmdzIjp7IiRpZCI6IjIwNyIsIkZvbnRTaXplIjoxMCwiRm9udE5hbWUiOiJDYWxpYnJpIiwiSXNCb2xkIjpmYWxzZSwiSXNJdGFsaWMiOmZhbHNlLCJJc1VuZGVybGluZWQiOmZhbHNlLCJQYXJlbnRTdHlsZSI6bnVsbH0sIkF1dG9TaXplIjowLCJGb3JlZ3JvdW5kIjp7IiRpZCI6IjIwOCIsIkNvbG9yIjp7IiRyZWYiOiI5MyJ9fSwiTWF4V2lkdGgiOjIwMC4wLCJNYXhIZWlnaHQiOiJJbmZpbml0eSIsIlNtYXJ0Rm9yZWdyb3VuZElzQWN0aXZlIjpmYWxzZSwiSG9yaXpvbnRhbEFsaWdubWVudCI6MCwiVmVydGljYWxBbGlnbm1lbnQiOjAsIlNtYXJ0Rm9yZWdyb3VuZCI6bnVsbCwiTWFyZ2luIjp7IiRpZCI6IjIwOSIsIlRvcCI6MCwiTGVmdCI6MCwiUmlnaHQiOjAsIkJvdHRvbSI6MH0sIlBhZGRpbmciOnsiJGlkIjoiMjEwIiwiVG9wIjowLCJMZWZ0IjowLCJSaWdodCI6MCwiQm90dG9tIjowfSwiQmFja2dyb3VuZCI6eyIkcmVmIjoiOTYifSwiSXNWaXNpYmxlIjp0cnVlLCJXaWR0aCI6MC4wLCJIZWlnaHQiOjAuMCwiQm9yZGVyU3R5bGUiOnsiJGlkIjoiMjExIiwiTGluZUNvbG9yIjpudWxsLCJMaW5lV2VpZ2h0IjowLjAsIkxpbmVUeXBlIjowLCJQYXJlbnRTdHlsZSI6bnVsbH0sIlBhcmVudFN0eWxlIjpudWxsfSwiSG9yaXpvbnRhbENvbm5lY3RvclN0eWxlIjp7IiRpZCI6IjIxMiIsIkxpbmVDb2xvciI6eyIkcmVmIjoiOTgifSwiTGluZVdlaWdodCI6MS4wLCJMaW5lVHlwZSI6MCwiUGFyZW50U3R5bGUiOm51bGx9LCJWZXJ0aWNhbENvbm5lY3RvclN0eWxlIjp7IiRpZCI6IjIxMyIsIkxpbmVDb2xvciI6eyIkcmVmIjoiMTAxIn0sIkxpbmVXZWlnaHQiOjAuMCwiTGluZVR5cGUiOjAsIlBhcmVudFN0eWxlIjpudWxsfSwiTWFyZ2luIjpudWxsLCJTdGFydERhdGVQb3NpdGlvbiI6NCwiRW5kRGF0ZVBvc2l0aW9uIjo0LCJEYXRlSXNWaXNpYmxlIjp0cnVlLCJUaXRsZVBvc2l0aW9uIjo1LCJEdXJhdGlvblBvc2l0aW9uIjo2LCJQZXJjZW50YWdlQ29tcGxldGVkUG9zaXRpb24iOjYsIlNwYWNpbmciOjUsIklzQmVsb3dUaW1lYmFuZCI6dHJ1ZSwiUGVyY2VudGFnZUNvbXBsZXRlU2hhcGVPcGFjaXR5IjozNSwiU2hhcGVTdHlsZSI6eyIkaWQiOiIyMTQiLCJNYXJnaW4iOnsiJGlkIjoiMjE1IiwiVG9wIjowLCJMZWZ0Ijo0LCJSaWdodCI6NCwiQm90dG9tIjowfSwiUGFkZGluZyI6eyIkaWQiOiIyMTYiLCJUb3AiOjAsIkxlZnQiOjAsIlJpZ2h0IjowLCJCb3R0b20iOjB9LCJCYWNrZ3JvdW5kIjp7IiRpZCI6IjIxNyIsIkNvbG9yIjp7IiRpZCI6IjIxOCIsIkEiOjI1NSwiUiI6NzksIkciOjEyOSwiQiI6MTg5fX0sIklzVmlzaWJsZSI6dHJ1ZSwiV2lkdGgiOjAuMCwiSGVpZ2h0IjoxNi4wLCJCb3JkZXJTdHlsZSI6eyIkaWQiOiIyMTkiLCJMaW5lQ29sb3IiOnsiJHJlZiI6IjEwOSJ9LCJMaW5lV2VpZ2h0IjowLjAsIkxpbmVUeXBlIjowLCJQYXJlbnRTdHlsZSI6bnVsbH0sIlBhcmVudFN0eWxlIjpudWxsfSwiVGl0bGVTdHlsZSI6eyIkaWQiOiIyMjAiLCJGb250U2V0dGluZ3MiOnsiJGlkIjoiMjIxIiwiRm9udFNpemUiOjExLCJGb250TmFtZSI6IkNhbGlicmkiLCJJc0JvbGQiOnRydWUsIklzSXRhbGljIjpmYWxzZSwiSXNVbmRlcmxpbmVkIjpmYWxzZSwiUGFyZW50U3R5bGUiOm51bGx9LCJBdXRvU2l6ZSI6MCwiRm9yZWdyb3VuZCI6eyIkaWQiOiIyMjIiLCJDb2xvciI6eyIkcmVmIjoiMTE0In19LCJNYXhXaWR0aCI6OTYwLjAsIk1heEhlaWdodCI6IkluZmluaXR5IiwiU21hcnRGb3JlZ3JvdW5kSXNBY3RpdmUiOmZhbHNlLCJIb3Jpem9udGFsQWxpZ25tZW50IjowLCJWZXJ0aWNhbEFsaWdubWVudCI6MCwiU21hcnRGb3JlZ3JvdW5kIjpudWxsLCJNYXJnaW4iOnsiJGlkIjoiMjIzIiwiVG9wIjowLCJMZWZ0IjowLCJSaWdodCI6MCwiQm90dG9tIjowfSwiUGFkZGluZyI6eyIkaWQiOiIyMjQiLCJUb3AiOjAsIkxlZnQiOjAsIlJpZ2h0IjowLCJCb3R0b20iOjB9LCJCYWNrZ3JvdW5kIjp7IiRyZWYiOiIxMTcifSwiSXNWaXNpYmxlIjp0cnVlLCJXaWR0aCI6MC4wLCJIZWlnaHQiOjAuMCwiQm9yZGVyU3R5bGUiOnsiJGlkIjoiMjI1IiwiTGluZUNvbG9yIjpudWxsLCJMaW5lV2VpZ2h0IjowLjAsIkxpbmVUeXBlIjowLCJQYXJlbnRTdHlsZSI6bnVsbH0sIlBhcmVudFN0eWxlIjpudWxsfSwiRGF0ZVN0eWxlIjp7IiRpZCI6IjIyNiIsIkZvbnRTZXR0aW5ncyI6eyIkaWQiOiIyMjciLCJGb250U2l6ZSI6MTAsIkZvbnROYW1lIjoiQ2FsaWJyaSIsIklzQm9sZCI6ZmFsc2UsIklzSXRhbGljIjpmYWxzZSwiSXNVbmRlcmxpbmVkIjpmYWxzZSwiUGFyZW50U3R5bGUiOm51bGx9LCJBdXRvU2l6ZSI6MCwiRm9yZWdyb3VuZCI6eyIkaWQiOiIyMjgiLCJDb2xvciI6eyIkcmVmIjoiMTIxIn19LCJNYXhXaWR0aCI6MjAwLjAsIk1heEhlaWdodCI6IkluZmluaXR5IiwiU21hcnRGb3JlZ3JvdW5kSXNBY3RpdmUiOmZhbHNlLCJIb3Jpem9udGFsQWxpZ25tZW50IjowLCJWZXJ0aWNhbEFsaWdubWVudCI6MCwiU21hcnRGb3JlZ3JvdW5kIjpudWxsLCJNYXJnaW4iOnsiJGlkIjoiMjI5IiwiVG9wIjowLCJMZWZ0IjowLCJSaWdodCI6MCwiQm90dG9tIjowfSwiUGFkZGluZyI6eyIkaWQiOiIyMzAiLCJUb3AiOjAsIkxlZnQiOjAsIlJpZ2h0IjowLCJCb3R0b20iOjB9LCJCYWNrZ3JvdW5kIjp7IiRyZWYiOiIxMjQifSwiSXNWaXNpYmxlIjp0cnVlLCJXaWR0aCI6MC4wLCJIZWlnaHQiOjAuMCwiQm9yZGVyU3R5bGUiOnsiJGlkIjoiMjMxIiwiTGluZUNvbG9yIjpudWxsLCJMaW5lV2VpZ2h0IjowLjAsIkxpbmVUeXBlIjowLCJQYXJlbnRTdHlsZSI6bnVsbH0sIlBhcmVudFN0eWxlIjpudWxsfSwiRGF0ZUZvcm1hdCI6eyIkaWQiOiIyMzIiLCJGb3JtYXRTdHJpbmciOiJNL2QveXl5eS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ywiU21hcnREdXJhdGlvbkFjdGl2YXRlZCI6ZmFsc2UsIkRhdGVGb3JtYXQiOnsiJHJlZiI6IjIzMiJ9LCJJZCI6IjhiZTQ2ZmRhLTkxNWQtNGVkOS04MzdkLWIxMjQ3ZGMwODFjZiIsIkltcG9ydElkIjpudWxsLCJUaXRsZSI6IlBISFBDIFByZXNlbnRhdGlvbiBmb3IgQWRvcHRpb24gb2YgUmVndWxhdGlvbiIsIk5vdGUiOm51bGwsIkh5cGVybGluayI6bnVsbCwiSXNDaGFuZ2VkIjpmYWxzZSwiSXNOZXciOmZhbHNlfSx7IiRpZCI6IjIzMyIsIkdyb3VwTmFtZSI6bnVsbCwiU3RhcnREYXRlIjoiMjAxOS0wMy0wMVQwMDowMDowMCIsIkVuZERhdGUiOiIyMDE5LTAzLTMxVDIzOjU5OjAwIiwiUGVyY2VudGFnZUNvbXBsZXRlIjpudWxsLCJTdHlsZSI6eyIkaWQiOiIyMzQiLCJTaGFwZSI6MCwiU2hhcGVUaGlja25lc3MiOjEsIkR1cmF0aW9uRm9ybWF0IjowLCJJbmNsdWRlTm9uV29ya2luZ0RheXNJbkR1cmF0aW9uIjpmYWxzZSwiUGVyY2VudGFnZUNvbXBsZXRlU3R5bGUiOnsiJGlkIjoiMjM1IiwiRm9udFNldHRpbmdzIjp7IiRpZCI6IjIzNiIsIkZvbnRTaXplIjoxMCwiRm9udE5hbWUiOiJDYWxpYnJpIiwiSXNCb2xkIjpmYWxzZSwiSXNJdGFsaWMiOmZhbHNlLCJJc1VuZGVybGluZWQiOmZhbHNlLCJQYXJlbnRTdHlsZSI6bnVsbH0sIkF1dG9TaXplIjowLCJGb3JlZ3JvdW5kIjp7IiRpZCI6IjIzNyIsIkNvbG9yIjp7IiRyZWYiOiI4NiJ9fSwiTWF4V2lkdGgiOjIwMC4wLCJNYXhIZWlnaHQiOiJJbmZpbml0eSIsIlNtYXJ0Rm9yZWdyb3VuZElzQWN0aXZlIjpmYWxzZSwiSG9yaXpvbnRhbEFsaWdubWVudCI6MCwiVmVydGljYWxBbGlnbm1lbnQiOjAsIlNtYXJ0Rm9yZWdyb3VuZCI6bnVsbCwiTWFyZ2luIjp7IiRpZCI6IjIzOCIsIlRvcCI6MCwiTGVmdCI6MCwiUmlnaHQiOjAsIkJvdHRvbSI6MH0sIlBhZGRpbmciOnsiJGlkIjoiMjM5IiwiVG9wIjowLCJMZWZ0IjowLCJSaWdodCI6MCwiQm90dG9tIjowfSwiQmFja2dyb3VuZCI6eyIkcmVmIjoiODkifSwiSXNWaXNpYmxlIjp0cnVlLCJXaWR0aCI6MC4wLCJIZWlnaHQiOjAuMCwiQm9yZGVyU3R5bGUiOnsiJGlkIjoiMjQwIiwiTGluZUNvbG9yIjpudWxsLCJMaW5lV2VpZ2h0IjowLjAsIkxpbmVUeXBlIjowLCJQYXJlbnRTdHlsZSI6bnVsbH0sIlBhcmVudFN0eWxlIjpudWxsfSwiRHVyYXRpb25TdHlsZSI6eyIkaWQiOiIyNDEiLCJGb250U2V0dGluZ3MiOnsiJGlkIjoiMjQyIiwiRm9udFNpemUiOjEwLCJGb250TmFtZSI6IkNhbGlicmkiLCJJc0JvbGQiOmZhbHNlLCJJc0l0YWxpYyI6ZmFsc2UsIklzVW5kZXJsaW5lZCI6ZmFsc2UsIlBhcmVudFN0eWxlIjpudWxsfSwiQXV0b1NpemUiOjAsIkZvcmVncm91bmQiOnsiJGlkIjoiMjQzIiwiQ29sb3IiOnsiJHJlZiI6IjkzIn19LCJNYXhXaWR0aCI6MjAwLjAsIk1heEhlaWdodCI6IkluZmluaXR5IiwiU21hcnRGb3JlZ3JvdW5kSXNBY3RpdmUiOmZhbHNlLCJIb3Jpem9udGFsQWxpZ25tZW50IjowLCJWZXJ0aWNhbEFsaWdubWVudCI6MCwiU21hcnRGb3JlZ3JvdW5kIjpudWxsLCJNYXJnaW4iOnsiJGlkIjoiMjQ0IiwiVG9wIjowLCJMZWZ0IjowLCJSaWdodCI6MCwiQm90dG9tIjowfSwiUGFkZGluZyI6eyIkaWQiOiIyNDUiLCJUb3AiOjAsIkxlZnQiOjAsIlJpZ2h0IjowLCJCb3R0b20iOjB9LCJCYWNrZ3JvdW5kIjp7IiRyZWYiOiI5NiJ9LCJJc1Zpc2libGUiOnRydWUsIldpZHRoIjowLjAsIkhlaWdodCI6MC4wLCJCb3JkZXJTdHlsZSI6eyIkaWQiOiIyNDYiLCJMaW5lQ29sb3IiOm51bGwsIkxpbmVXZWlnaHQiOjAuMCwiTGluZVR5cGUiOjAsIlBhcmVudFN0eWxlIjpudWxsfSwiUGFyZW50U3R5bGUiOm51bGx9LCJIb3Jpem9udGFsQ29ubmVjdG9yU3R5bGUiOnsiJGlkIjoiMjQ3IiwiTGluZUNvbG9yIjp7IiRyZWYiOiI5OCJ9LCJMaW5lV2VpZ2h0IjoxLjAsIkxpbmVUeXBlIjowLCJQYXJlbnRTdHlsZSI6bnVsbH0sIlZlcnRpY2FsQ29ubmVjdG9yU3R5bGUiOnsiJGlkIjoiMjQ4IiwiTGluZUNvbG9yIjp7IiRyZWYiOiIxMDEifSwiTGluZVdlaWdodCI6MC4wLCJMaW5lVHlwZSI6MCwiUGFyZW50U3R5bGUiOm51bGx9LCJNYXJnaW4iOm51bGwsIlN0YXJ0RGF0ZVBvc2l0aW9uIjo0LCJFbmREYXRlUG9zaXRpb24iOjQsIkRhdGVJc1Zpc2libGUiOnRydWUsIlRpdGxlUG9zaXRpb24iOjUsIkR1cmF0aW9uUG9zaXRpb24iOjYsIlBlcmNlbnRhZ2VDb21wbGV0ZWRQb3NpdGlvbiI6NiwiU3BhY2luZyI6NSwiSXNCZWxvd1RpbWViYW5kIjp0cnVlLCJQZXJjZW50YWdlQ29tcGxldGVTaGFwZU9wYWNpdHkiOjM1LCJTaGFwZVN0eWxlIjp7IiRpZCI6IjI0OSIsIk1hcmdpbiI6eyIkaWQiOiIyNTAiLCJUb3AiOjAsIkxlZnQiOjQsIlJpZ2h0Ijo0LCJCb3R0b20iOjB9LCJQYWRkaW5nIjp7IiRpZCI6IjI1MSIsIlRvcCI6MCwiTGVmdCI6MCwiUmlnaHQiOjAsIkJvdHRvbSI6MH0sIkJhY2tncm91bmQiOnsiJGlkIjoiMjUyIiwiQ29sb3IiOnsiJGlkIjoiMjUzIiwiQSI6MjU1LCJSIjo3OSwiRyI6MTI5LCJCIjoxODl9fSwiSXNWaXNpYmxlIjp0cnVlLCJXaWR0aCI6MC4wLCJIZWlnaHQiOjE2LjAsIkJvcmRlclN0eWxlIjp7IiRpZCI6IjI1NCIsIkxpbmVDb2xvciI6eyIkcmVmIjoiMTA5In0sIkxpbmVXZWlnaHQiOjAuMCwiTGluZVR5cGUiOjAsIlBhcmVudFN0eWxlIjpudWxsfSwiUGFyZW50U3R5bGUiOm51bGx9LCJUaXRsZVN0eWxlIjp7IiRpZCI6IjI1NSIsIkZvbnRTZXR0aW5ncyI6eyIkaWQiOiIyNTYiLCJGb250U2l6ZSI6MTEsIkZvbnROYW1lIjoiQ2FsaWJyaSIsIklzQm9sZCI6dHJ1ZSwiSXNJdGFsaWMiOmZhbHNlLCJJc1VuZGVybGluZWQiOmZhbHNlLCJQYXJlbnRTdHlsZSI6bnVsbH0sIkF1dG9TaXplIjowLCJGb3JlZ3JvdW5kIjp7IiRpZCI6IjI1NyIsIkNvbG9yIjp7IiRyZWYiOiIxMTQifX0sIk1heFdpZHRoIjo5NjAuMCwiTWF4SGVpZ2h0IjoiSW5maW5pdHkiLCJTbWFydEZvcmVncm91bmRJc0FjdGl2ZSI6ZmFsc2UsIkhvcml6b250YWxBbGlnbm1lbnQiOjAsIlZlcnRpY2FsQWxpZ25tZW50IjowLCJTbWFydEZvcmVncm91bmQiOm51bGwsIk1hcmdpbiI6eyIkaWQiOiIyNTgiLCJUb3AiOjAsIkxlZnQiOjAsIlJpZ2h0IjowLCJCb3R0b20iOjB9LCJQYWRkaW5nIjp7IiRpZCI6IjI1OSIsIlRvcCI6MCwiTGVmdCI6MCwiUmlnaHQiOjAsIkJvdHRvbSI6MH0sIkJhY2tncm91bmQiOnsiJHJlZiI6IjExNyJ9LCJJc1Zpc2libGUiOnRydWUsIldpZHRoIjowLjAsIkhlaWdodCI6MC4wLCJCb3JkZXJTdHlsZSI6eyIkaWQiOiIyNjAiLCJMaW5lQ29sb3IiOm51bGwsIkxpbmVXZWlnaHQiOjAuMCwiTGluZVR5cGUiOjAsIlBhcmVudFN0eWxlIjpudWxsfSwiUGFyZW50U3R5bGUiOm51bGx9LCJEYXRlU3R5bGUiOnsiJGlkIjoiMjYxIiwiRm9udFNldHRpbmdzIjp7IiRpZCI6IjI2MiIsIkZvbnRTaXplIjoxMCwiRm9udE5hbWUiOiJDYWxpYnJpIiwiSXNCb2xkIjpmYWxzZSwiSXNJdGFsaWMiOmZhbHNlLCJJc1VuZGVybGluZWQiOmZhbHNlLCJQYXJlbnRTdHlsZSI6bnVsbH0sIkF1dG9TaXplIjowLCJGb3JlZ3JvdW5kIjp7IiRpZCI6IjI2MyIsIkNvbG9yIjp7IiRyZWYiOiIxMjEifX0sIk1heFdpZHRoIjoyMDAuMCwiTWF4SGVpZ2h0IjoiSW5maW5pdHkiLCJTbWFydEZvcmVncm91bmRJc0FjdGl2ZSI6ZmFsc2UsIkhvcml6b250YWxBbGlnbm1lbnQiOjAsIlZlcnRpY2FsQWxpZ25tZW50IjowLCJTbWFydEZvcmVncm91bmQiOm51bGwsIk1hcmdpbiI6eyIkaWQiOiIyNjQiLCJUb3AiOjAsIkxlZnQiOjAsIlJpZ2h0IjowLCJCb3R0b20iOjB9LCJQYWRkaW5nIjp7IiRpZCI6IjI2NSIsIlRvcCI6MCwiTGVmdCI6MCwiUmlnaHQiOjAsIkJvdHRvbSI6MH0sIkJhY2tncm91bmQiOnsiJHJlZiI6IjEyNCJ9LCJJc1Zpc2libGUiOnRydWUsIldpZHRoIjowLjAsIkhlaWdodCI6MC4wLCJCb3JkZXJTdHlsZSI6eyIkaWQiOiIyNjYiLCJMaW5lQ29sb3IiOm51bGwsIkxpbmVXZWlnaHQiOjAuMCwiTGluZVR5cGUiOjAsIlBhcmVudFN0eWxlIjpudWxsfSwiUGFyZW50U3R5bGUiOm51bGx9LCJEYXRlRm9ybWF0Ijp7IiRpZCI6IjI2NyIsIkZvcm1hdFN0cmluZyI6Ik0vZC95eXl5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0LCJTbWFydER1cmF0aW9uQWN0aXZhdGVkIjpmYWxzZSwiRGF0ZUZvcm1hdCI6eyIkcmVmIjoiMjY3In0sIklkIjoiYzk4ZjQ1MGUtYjQ1YS00ZTJmLWEzYWUtZTVkM2Y2Y2NmNzY5IiwiSW1wb3J0SWQiOm51bGwsIlRpdGxlIjoiUmVndWxhdGlvbiBBZG9wdGVkIGFuZCBQdWJsaXNoZWQiLCJOb3RlIjpudWxsLCJIeXBlcmxpbmsiOm51bGwsIklzQ2hhbmdlZCI6ZmFsc2UsIklzTmV3IjpmYWxzZX1dLCJNc1Byb2plY3RJdGVtc1RyZWUiOnsiJGlkIjoiMjY4IiwiUm9vdCI6eyJJbXBvcnRJZCI6bnVsbCwiSXNJbXBvcnRlZCI6ZmFsc2UsIkNoaWxkcmVuIjpbXX19LCJNZXRhZGF0YSI6eyIkaWQiOiIyNjkifSwiU2V0dGluZ3MiOnsiJGlkIjoiMjcwIiwiSW1wYU9wdGlvbnMiOnsiJGlkIjoiMjcx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yNzIiLCJVc2VUaW1lIjpmYWxzZSwiV29ya0RheVN0YXJ0IjoiMDA6MDA6MDAiLCJXb3JrRGF5RW5kIjoiMjM6NTk6MDAifSwiTGFzdFVzZWRUZW1wbGF0ZUlkIjoiNzM1NWI2MzMtYWM2Ni00NTI4LThiNGQtMjk5ZmFlZGM5ZWU5In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AHA text 01">
  <a:themeElements>
    <a:clrScheme name="AHA">
      <a:dk1>
        <a:srgbClr val="000000"/>
      </a:dk1>
      <a:lt1>
        <a:srgbClr val="FFFFFF"/>
      </a:lt1>
      <a:dk2>
        <a:srgbClr val="4D4D4F"/>
      </a:dk2>
      <a:lt2>
        <a:srgbClr val="FFFFFF"/>
      </a:lt2>
      <a:accent1>
        <a:srgbClr val="C10E20"/>
      </a:accent1>
      <a:accent2>
        <a:srgbClr val="990000"/>
      </a:accent2>
      <a:accent3>
        <a:srgbClr val="636466"/>
      </a:accent3>
      <a:accent4>
        <a:srgbClr val="000000"/>
      </a:accent4>
      <a:accent5>
        <a:srgbClr val="000000"/>
      </a:accent5>
      <a:accent6>
        <a:srgbClr val="000000"/>
      </a:accent6>
      <a:hlink>
        <a:srgbClr val="0070C0"/>
      </a:hlink>
      <a:folHlink>
        <a:srgbClr val="99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A Corporate Template 2018.potx" id="{4101F791-3D29-4381-B293-9E5F0F74CF6F}" vid="{D24FEFDB-7C40-4987-BD69-9E97CBA47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344C836-6FE9-454E-B589-6F02E7D26FC4}" vid="{976D0390-5756-48C5-B1E6-8DFD5CF066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4A5AE4F123443B62D7B7791014E6A" ma:contentTypeVersion="16" ma:contentTypeDescription="Create a new document." ma:contentTypeScope="" ma:versionID="b0205342869f73166afa73953880dace">
  <xsd:schema xmlns:xsd="http://www.w3.org/2001/XMLSchema" xmlns:xs="http://www.w3.org/2001/XMLSchema" xmlns:p="http://schemas.microsoft.com/office/2006/metadata/properties" xmlns:ns2="1f24487f-8729-4864-9fd6-7185ae59702e" xmlns:ns3="8c6baea6-accd-402b-b846-a9f132d30d3a" targetNamespace="http://schemas.microsoft.com/office/2006/metadata/properties" ma:root="true" ma:fieldsID="a2c647df6587452a4345baf63bfd72f2" ns2:_="" ns3:_="">
    <xsd:import namespace="1f24487f-8729-4864-9fd6-7185ae59702e"/>
    <xsd:import namespace="8c6baea6-accd-402b-b846-a9f132d30d3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4487f-8729-4864-9fd6-7185ae5970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aea6-accd-402b-b846-a9f132d30d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EC67B-C05E-4850-AB37-2AD523153FC9}"/>
</file>

<file path=customXml/itemProps2.xml><?xml version="1.0" encoding="utf-8"?>
<ds:datastoreItem xmlns:ds="http://schemas.openxmlformats.org/officeDocument/2006/customXml" ds:itemID="{97E08202-857F-40F8-A6F1-FA0B55E200C8}"/>
</file>

<file path=customXml/itemProps3.xml><?xml version="1.0" encoding="utf-8"?>
<ds:datastoreItem xmlns:ds="http://schemas.openxmlformats.org/officeDocument/2006/customXml" ds:itemID="{3F9ED1BA-B96A-40B1-9250-7070C93E97EB}"/>
</file>

<file path=customXml/itemProps4.xml><?xml version="1.0" encoding="utf-8"?>
<ds:datastoreItem xmlns:ds="http://schemas.openxmlformats.org/officeDocument/2006/customXml" ds:itemID="{BD449ECE-E712-430B-A981-B7AF67401216}"/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996</Words>
  <Application>Microsoft Office PowerPoint</Application>
  <PresentationFormat>Widescreen</PresentationFormat>
  <Paragraphs>176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Courier New</vt:lpstr>
      <vt:lpstr>Gill Sans MT</vt:lpstr>
      <vt:lpstr>Helvetica</vt:lpstr>
      <vt:lpstr>Lub Dub</vt:lpstr>
      <vt:lpstr>Lub Dub Medium</vt:lpstr>
      <vt:lpstr>AHA text 01</vt:lpstr>
      <vt:lpstr>Office Theme</vt:lpstr>
      <vt:lpstr>PowerPoint Presentation</vt:lpstr>
      <vt:lpstr>Session Objectives</vt:lpstr>
      <vt:lpstr>Disclosures</vt:lpstr>
      <vt:lpstr>PowerPoint Presentation</vt:lpstr>
      <vt:lpstr>PowerPoint Presentation</vt:lpstr>
      <vt:lpstr>PowerPoint Presentation</vt:lpstr>
      <vt:lpstr>EMS Data MEASURES</vt:lpstr>
      <vt:lpstr>PowerPoint Presentation</vt:lpstr>
      <vt:lpstr>NYS Stroke Services Regulations</vt:lpstr>
      <vt:lpstr>PowerPoint Presentation</vt:lpstr>
      <vt:lpstr>PowerPoint Presentation</vt:lpstr>
      <vt:lpstr>PowerPoint Presentation</vt:lpstr>
      <vt:lpstr>History of Prehospital-Specific Data Collection in NY State – cont.</vt:lpstr>
      <vt:lpstr>History of Prehospital-Specific Data Collection in NY State –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 Data Elements</dc:title>
  <dc:creator>Sruthi Cherkur</dc:creator>
  <cp:lastModifiedBy>Zainab Magdon-Ismail</cp:lastModifiedBy>
  <cp:revision>171</cp:revision>
  <dcterms:created xsi:type="dcterms:W3CDTF">2018-10-17T20:11:58Z</dcterms:created>
  <dcterms:modified xsi:type="dcterms:W3CDTF">2018-10-25T15:16:30Z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0x0101008044A5AE4F123443B62D7B7791014E6A</vt:lpwstr>
  </property>
</Properties>
</file>