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7" r:id="rId4"/>
    <p:sldId id="258" r:id="rId5"/>
    <p:sldId id="321" r:id="rId6"/>
    <p:sldId id="322" r:id="rId7"/>
    <p:sldId id="285" r:id="rId8"/>
    <p:sldId id="287" r:id="rId9"/>
    <p:sldId id="290" r:id="rId10"/>
    <p:sldId id="269" r:id="rId11"/>
    <p:sldId id="323" r:id="rId12"/>
    <p:sldId id="270" r:id="rId13"/>
    <p:sldId id="271" r:id="rId14"/>
    <p:sldId id="318" r:id="rId15"/>
    <p:sldId id="319" r:id="rId16"/>
    <p:sldId id="320" r:id="rId17"/>
    <p:sldId id="324" r:id="rId18"/>
    <p:sldId id="295" r:id="rId19"/>
    <p:sldId id="306" r:id="rId20"/>
    <p:sldId id="307" r:id="rId21"/>
    <p:sldId id="308" r:id="rId22"/>
    <p:sldId id="314" r:id="rId23"/>
    <p:sldId id="313" r:id="rId24"/>
    <p:sldId id="281" r:id="rId25"/>
    <p:sldId id="315" r:id="rId26"/>
    <p:sldId id="316" r:id="rId27"/>
    <p:sldId id="276" r:id="rId28"/>
    <p:sldId id="278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4660"/>
  </p:normalViewPr>
  <p:slideViewPr>
    <p:cSldViewPr snapToGrid="0">
      <p:cViewPr>
        <p:scale>
          <a:sx n="60" d="100"/>
          <a:sy n="60" d="100"/>
        </p:scale>
        <p:origin x="878" y="1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E5038-660A-4211-B7B1-E4A76298A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17D75-AF18-4FCE-807A-3CD463F03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893A-6202-440B-BF78-79A475D2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647E-0E14-4868-87E9-C3D61205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5588-B363-496F-B864-2A44FF1F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9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0DDC1-4045-4657-B751-7BA18D18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9C745-6A95-4C48-8CAE-19F3415CF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0E837-D755-40CD-AC78-34277279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03EE-11A3-4DC2-B056-FD2B4823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98D76-9395-45A7-9611-1177197B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3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99142-73E4-4C16-90A4-38000469DD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03FCB-569C-4FD8-B15E-4481CEF28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2276B-2C22-422F-8F5E-0E674E73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9162D-5DD1-4039-9732-AD2306C24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D6DC4-3696-4EF1-A399-6A3C2324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3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C4E02-4DF7-4E51-BAA6-409CF3F6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AF062-6FD3-4177-825F-76DEABF4A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2C7F5-CE4E-4B4A-B522-1F7BD7AE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EA54-8887-4168-A862-41A4EFCB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044FA-428E-42D9-8DCB-AB135C27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7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97B7-3F6D-42CA-8161-013EC3EE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64E5F-6857-45D5-87F4-E26E4E9F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F3071-EC6B-4B09-8B37-04FC5EEE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AF596-9E56-44C3-BA67-EE299680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EE582-8CDC-4745-A813-0DDCF8E0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F3E6-61CB-46F6-B1B0-36A007B5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EB4E-2B86-42BB-A186-837378283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60C1F-DFD0-4079-A25D-C0F30E746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1867F-EC9B-4985-88F8-BEE70D5B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E693A-2BB7-4E25-B5BC-F313B7D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CB407-7C9F-4641-8C6F-B74BC842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D105-71F3-4DA5-94BA-183055BC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32AD9-17DF-4954-B2C0-1F21E4315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FEC05-DB13-4796-902C-DD5582B3B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871DD-B695-48D6-A523-5F4A8E5A2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6254D-0ED6-48B6-8330-34269CD3C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97242-A3DA-4846-A168-2ADF9F17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F5D109-4420-4F75-98CA-2346D503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80A950-6298-4C6E-BDCB-3F84EDD3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9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76DB-0F8D-4AFA-9323-7D9BE2F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39DF2F-DE8E-4E00-BE41-8B64F139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1DEA8-7B3E-45F5-8EAC-8FEEFE65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02868-4564-47BC-B227-F6A0856E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0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093CA-60F8-4EFF-8D34-E9451651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953A4-B67D-4F55-9369-5C7BA095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E6CA8-C402-4F14-9F3C-2578E67C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8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2BAE-7D8F-4289-9374-A7B9471E2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2DA12-C39F-423D-BC17-D9912BE05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A2E0E-B55E-4A4D-AB32-C2F2CA17A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4ADB9-50BA-4F04-B832-CDF453AB8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F253A-1626-4CD6-9AC3-D9CC6041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6C432-1277-4293-8F09-B8D15EB9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52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E18A-0842-488A-BD77-18C7FE27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A003E2-3F45-4FAB-8A3B-DCDC2E5C6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1DBFA-D24D-4B91-BA7B-C1B943F0A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2CCBB-D88A-46CC-9CB2-CF92B5D3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0511A-64FF-4CAA-91F4-7B9573C8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41F3C-1630-441C-81B0-D813B5A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6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9338F-4554-4F50-8033-7D41D8AF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D8524-6695-489A-A30F-4E19CDBA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C1AB-1CB2-467E-8CDB-2CACAB6C7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8657-4CCE-4FAD-970B-3C903BF13BA5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2333E-5F02-44E2-8915-1D77D5BD3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8159F-8D94-4FF6-B20D-11C93D2BB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461FF-7822-489F-8CBF-45054DF3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ignbrooklyn.com/resources/blog/view/Apples-mapping-app-falls-short-of-being-useful.-2012-09-2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rifirepipes.org/members.php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health.ri.gov/find/strokecent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positphotos.com/183025568/stock-photo-human-brain-with-stopwatch-3d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health.ri.gov/publications/protocols/StatewideEmergencyMedicalService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hyperlink" Target="http://health.ri.gov/publications/protocols/StatewideEmergencyMedicalServices.pdf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teemit.com/cannabis/@themightyvolcano/the-future-of-dabbing-the-first-ever-smart-ri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mailto:Jason.McMullan@uc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sworld.com/article/10374641/rhode-island" TargetMode="External"/><Relationship Id="rId13" Type="http://schemas.openxmlformats.org/officeDocument/2006/relationships/hyperlink" Target="http://www.health.ri.gov/find/ambulanceservices/" TargetMode="External"/><Relationship Id="rId3" Type="http://schemas.openxmlformats.org/officeDocument/2006/relationships/hyperlink" Target="http://www.cityofnewport.com/departments/fire/fire-department-photos" TargetMode="External"/><Relationship Id="rId7" Type="http://schemas.openxmlformats.org/officeDocument/2006/relationships/hyperlink" Target="https://www.google.com/search?q=newport+rhode+island+fire+department&amp;source=lnms&amp;tbm=isch&amp;sa=X&amp;ved=0ahUKEwiqkfvk2I3eAhUHyVMKHZELCVUQ_AUIDygC&amp;biw=1200&amp;bih=1849" TargetMode="External"/><Relationship Id="rId12" Type="http://schemas.openxmlformats.org/officeDocument/2006/relationships/hyperlink" Target="http://health.ri.gov/programs/detail.php?pgm_id=128/" TargetMode="External"/><Relationship Id="rId17" Type="http://schemas.openxmlformats.org/officeDocument/2006/relationships/hyperlink" Target="https://en.wikipedia.org/wiki/Providence_Fire_Department" TargetMode="External"/><Relationship Id="rId2" Type="http://schemas.openxmlformats.org/officeDocument/2006/relationships/hyperlink" Target="https://www.facebook.com/pg/NewportRIFireDepartment/photos/?ref=page_internal" TargetMode="External"/><Relationship Id="rId16" Type="http://schemas.openxmlformats.org/officeDocument/2006/relationships/hyperlink" Target="http://www.health.ri.gov/licenses/detail.php?id=28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ityofnewport.com/departments/fire" TargetMode="External"/><Relationship Id="rId11" Type="http://schemas.openxmlformats.org/officeDocument/2006/relationships/hyperlink" Target="http://health.ri.gov/publications/protocols/StatewideEmergencyMedicalServices.pdf" TargetMode="External"/><Relationship Id="rId5" Type="http://schemas.openxmlformats.org/officeDocument/2006/relationships/hyperlink" Target="http://www.cityofnewport.com/departments/fire/newport-fire-department-apparatus-photo-page" TargetMode="External"/><Relationship Id="rId15" Type="http://schemas.openxmlformats.org/officeDocument/2006/relationships/hyperlink" Target="http://sos.ri.gov/documents/publicinfo/omdocs/minutes/5792/2018/66617.pdf" TargetMode="External"/><Relationship Id="rId10" Type="http://schemas.openxmlformats.org/officeDocument/2006/relationships/hyperlink" Target="https://docs.google.com/presentation/d/1EBMJC35sI42Vm09g56Oe5VkboMxTjn1HLxVtm2BOBX4/edit#slide=id.p36" TargetMode="External"/><Relationship Id="rId4" Type="http://schemas.openxmlformats.org/officeDocument/2006/relationships/hyperlink" Target="http://www.cityofnewport.com/departments/fire/faqs/fire-rescue" TargetMode="External"/><Relationship Id="rId9" Type="http://schemas.openxmlformats.org/officeDocument/2006/relationships/hyperlink" Target="http://www.providenceri.gov/fire-department/" TargetMode="External"/><Relationship Id="rId14" Type="http://schemas.openxmlformats.org/officeDocument/2006/relationships/hyperlink" Target="http://www.health.ri.gov/find/strokecenter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mgflip.com/i/1igc7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bur.org/artery/2016/05/16/rodin-thinker-peabody-essex" TargetMode="External"/><Relationship Id="rId5" Type="http://schemas.openxmlformats.org/officeDocument/2006/relationships/hyperlink" Target="https://www.theverge.com/2017/9/27/16374734/terminator-sequel-release-date-2019-james-cameron-tim-miller-movie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ms12lead.com/2011/02/24/atrial-flutter-can-cause-false-positive-acute-mi-suspected-interpretive-statement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s12lead.com/2009/02/22/computerized-interpretive-statements-false-positives-1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ewportRIFireDepartment/photos/ms.c.eJwzNTU2NDE0NDGxMLOwMDTWMwXzzcwtjAyMDCyNAWRyBkU~-.bps.a.553141141535480/553141144868813/?type=3&amp;thea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quora.com/How-do-doctors-stay-awake-on-their-long-shif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F3D0-BFD6-49D5-AB55-F08AE2FEF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0" y="1773826"/>
            <a:ext cx="9144000" cy="939509"/>
          </a:xfrm>
        </p:spPr>
        <p:txBody>
          <a:bodyPr/>
          <a:lstStyle/>
          <a:p>
            <a:r>
              <a:rPr lang="en-US" dirty="0" smtClean="0"/>
              <a:t>Trust EMS!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106A3-B425-46C2-BB97-4BA40EBD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450" y="3024973"/>
            <a:ext cx="9144000" cy="1655762"/>
          </a:xfrm>
        </p:spPr>
        <p:txBody>
          <a:bodyPr/>
          <a:lstStyle/>
          <a:p>
            <a:r>
              <a:rPr lang="en-US" b="1" dirty="0"/>
              <a:t>Jason McMullan, MD MS FAEMS</a:t>
            </a:r>
          </a:p>
          <a:p>
            <a:r>
              <a:rPr lang="en-US" i="1" dirty="0"/>
              <a:t>NECC Debate</a:t>
            </a:r>
          </a:p>
          <a:p>
            <a:r>
              <a:rPr lang="en-US" i="1" dirty="0"/>
              <a:t>October 26, </a:t>
            </a:r>
            <a:r>
              <a:rPr lang="en-US" i="1" dirty="0" smtClean="0"/>
              <a:t>2018</a:t>
            </a:r>
            <a:endParaRPr lang="en-US" i="1" dirty="0"/>
          </a:p>
        </p:txBody>
      </p:sp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21A8BF02-C7F6-4A58-AEB2-57D52270D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14067"/>
            <a:ext cx="12192000" cy="145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E22B7-E4DB-4D46-95F9-6D76B20815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71" y="4799959"/>
            <a:ext cx="1753772" cy="1763559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69" y="5808525"/>
            <a:ext cx="3357131" cy="85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5253534"/>
            <a:ext cx="2962402" cy="140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6" y="4541096"/>
            <a:ext cx="1746396" cy="202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2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52" y="32358"/>
            <a:ext cx="9698847" cy="67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8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WHO DO YOU TRUST FOR DIRECTIONS?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42472" y="6699335"/>
            <a:ext cx="4804200" cy="1586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rtl="0" latinLnBrk="1" hangingPunct="0"/>
            <a:r>
              <a:rPr lang="en-US" sz="562" dirty="0">
                <a:solidFill>
                  <a:srgbClr val="000000"/>
                </a:solidFill>
                <a:hlinkClick r:id="rId3"/>
              </a:rPr>
              <a:t>https://www.designbrooklyn.com/resources/blog/view/Apples-mapping-app-falls-short-of-being-useful.-2012-09-26</a:t>
            </a:r>
            <a:r>
              <a:rPr lang="en-US" sz="562" dirty="0">
                <a:solidFill>
                  <a:srgbClr val="000000"/>
                </a:solidFill>
                <a:hlinkClick r:id="rId3"/>
              </a:rPr>
              <a:t>/</a:t>
            </a:r>
            <a:r>
              <a:rPr lang="en-US" sz="562" dirty="0">
                <a:solidFill>
                  <a:srgbClr val="000000"/>
                </a:solidFill>
              </a:rPr>
              <a:t>  </a:t>
            </a:r>
            <a:r>
              <a:rPr lang="en-US" sz="562" dirty="0">
                <a:solidFill>
                  <a:srgbClr val="000000"/>
                </a:solidFill>
                <a:hlinkClick r:id="rId4"/>
              </a:rPr>
              <a:t>http://</a:t>
            </a:r>
            <a:r>
              <a:rPr lang="en-US" sz="562" dirty="0">
                <a:solidFill>
                  <a:srgbClr val="000000"/>
                </a:solidFill>
                <a:hlinkClick r:id="rId4"/>
              </a:rPr>
              <a:t>www.rifirepipes.org/members.php</a:t>
            </a:r>
            <a:r>
              <a:rPr lang="en-US" sz="562" dirty="0">
                <a:solidFill>
                  <a:srgbClr val="000000"/>
                </a:solidFill>
              </a:rPr>
              <a:t> </a:t>
            </a:r>
            <a:endParaRPr lang="en-US" sz="562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944" y="1212916"/>
            <a:ext cx="3328406" cy="5036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84" y="1435100"/>
            <a:ext cx="5733033" cy="47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1" y="0"/>
            <a:ext cx="8907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80573" y="6576625"/>
            <a:ext cx="1426674" cy="27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sz="562" dirty="0">
                <a:hlinkClick r:id="rId2"/>
              </a:rPr>
              <a:t>http://www.health.ri.gov/find/strokecenters</a:t>
            </a:r>
            <a:r>
              <a:rPr lang="en-US" sz="562" dirty="0">
                <a:hlinkClick r:id="rId2"/>
              </a:rPr>
              <a:t>/</a:t>
            </a:r>
            <a:r>
              <a:rPr lang="en-US" sz="562" dirty="0"/>
              <a:t> </a:t>
            </a:r>
            <a:endParaRPr lang="en-US" sz="562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51" y="53578"/>
            <a:ext cx="9096264" cy="6520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172" y="2250282"/>
            <a:ext cx="5447078" cy="12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MUCH TIME DOES YOUR BRAIN HAVE?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05774" y="6684027"/>
            <a:ext cx="2769990" cy="1586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rtl="0" latinLnBrk="1" hangingPunct="0"/>
            <a:r>
              <a:rPr lang="en-US" sz="562" dirty="0">
                <a:solidFill>
                  <a:srgbClr val="000000"/>
                </a:solidFill>
                <a:hlinkClick r:id="rId3"/>
              </a:rPr>
              <a:t>https://</a:t>
            </a:r>
            <a:r>
              <a:rPr lang="en-US" sz="562" dirty="0">
                <a:solidFill>
                  <a:srgbClr val="000000"/>
                </a:solidFill>
                <a:hlinkClick r:id="rId3"/>
              </a:rPr>
              <a:t>depositphotos.com/183025568/stock-photo-human-brain-with-stopwatch-3d.html</a:t>
            </a:r>
            <a:r>
              <a:rPr lang="en-US" sz="562" dirty="0">
                <a:solidFill>
                  <a:srgbClr val="000000"/>
                </a:solidFill>
              </a:rPr>
              <a:t> </a:t>
            </a:r>
            <a:endParaRPr lang="en-US" sz="562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256" t="4118" r="4627" b="11455"/>
          <a:stretch/>
        </p:blipFill>
        <p:spPr>
          <a:xfrm>
            <a:off x="2827734" y="1982390"/>
            <a:ext cx="6429375" cy="439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9391" y="6576625"/>
            <a:ext cx="2563202" cy="27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sz="562" dirty="0">
                <a:hlinkClick r:id="rId2"/>
              </a:rPr>
              <a:t>http://health.ri.gov/publications/protocols/StatewideEmergencyMedicalServices.pdf</a:t>
            </a:r>
            <a:endParaRPr lang="en-US" sz="562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254" y="5201"/>
            <a:ext cx="4927325" cy="6571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80" y="5202"/>
            <a:ext cx="4934765" cy="65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9391" y="6576625"/>
            <a:ext cx="2563202" cy="27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sz="562" dirty="0">
                <a:hlinkClick r:id="rId2"/>
              </a:rPr>
              <a:t>http://health.ri.gov/publications/protocols/StatewideEmergencyMedicalServices.pdf</a:t>
            </a:r>
            <a:endParaRPr lang="en-US" sz="562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2254" y="5201"/>
            <a:ext cx="4927325" cy="6571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180" y="5202"/>
            <a:ext cx="4934765" cy="657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5710" t="26167" r="3982" b="9547"/>
          <a:stretch/>
        </p:blipFill>
        <p:spPr>
          <a:xfrm>
            <a:off x="1158868" y="2754844"/>
            <a:ext cx="9896482" cy="5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7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UP TO DATE IS YOUR PHONE?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67" y="1823126"/>
            <a:ext cx="9544620" cy="41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13515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WE’RE THE GOVERNMENT, AND WE’RE HERE TO HELP!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13" y="1861411"/>
            <a:ext cx="9896054" cy="40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0" y="2538819"/>
            <a:ext cx="11625038" cy="744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10" y="4125405"/>
            <a:ext cx="11487431" cy="7690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 txBox="1">
            <a:spLocks/>
          </p:cNvSpPr>
          <p:nvPr/>
        </p:nvSpPr>
        <p:spPr>
          <a:xfrm>
            <a:off x="357809" y="325373"/>
            <a:ext cx="11351591" cy="94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chemeClr val="bg1"/>
                </a:solidFill>
              </a:rPr>
              <a:t>WE’RE THE GOVERNMENT, AND WE’RE HERE TO HELP!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4758C2B7-8073-4449-8293-54B009F9F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F8D6A-C02E-4CAC-8CE3-FDF5045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31" y="338879"/>
            <a:ext cx="10515600" cy="82339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541E4-B686-464E-ADEC-455776AA4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31" y="1825625"/>
            <a:ext cx="10939669" cy="4351338"/>
          </a:xfrm>
        </p:spPr>
        <p:txBody>
          <a:bodyPr/>
          <a:lstStyle/>
          <a:p>
            <a:r>
              <a:rPr lang="en-US" dirty="0" smtClean="0"/>
              <a:t>I’m a retired EMT</a:t>
            </a:r>
          </a:p>
          <a:p>
            <a:r>
              <a:rPr lang="en-US" dirty="0" smtClean="0"/>
              <a:t>Cincinnati </a:t>
            </a:r>
            <a:r>
              <a:rPr lang="en-US" dirty="0"/>
              <a:t>Stroke Triage Assessment Tool team</a:t>
            </a:r>
          </a:p>
          <a:p>
            <a:r>
              <a:rPr lang="en-US" dirty="0"/>
              <a:t>R-01 on prehospital stroke triage under review</a:t>
            </a:r>
          </a:p>
          <a:p>
            <a:r>
              <a:rPr lang="en-US" dirty="0"/>
              <a:t>I may not 100% disagree with my opponent</a:t>
            </a:r>
          </a:p>
          <a:p>
            <a:pPr lvl="1"/>
            <a:r>
              <a:rPr lang="en-US" dirty="0"/>
              <a:t>But I’ll fight to win</a:t>
            </a:r>
            <a:r>
              <a:rPr lang="en-US" dirty="0" smtClean="0"/>
              <a:t>!</a:t>
            </a:r>
          </a:p>
          <a:p>
            <a:pPr lvl="1"/>
            <a:endParaRPr lang="en-US" dirty="0"/>
          </a:p>
          <a:p>
            <a:r>
              <a:rPr lang="en-US" dirty="0" smtClean="0"/>
              <a:t>Focus on Mobile Apps and Prehospital Tele-Neurology</a:t>
            </a:r>
          </a:p>
          <a:p>
            <a:pPr lvl="1"/>
            <a:r>
              <a:rPr lang="en-US" dirty="0" smtClean="0"/>
              <a:t>Buy me a beer and ask me about Mobile Stroke Units!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9" y="3496843"/>
            <a:ext cx="11774937" cy="1982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7" y="2289443"/>
            <a:ext cx="11739659" cy="8820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 txBox="1">
            <a:spLocks/>
          </p:cNvSpPr>
          <p:nvPr/>
        </p:nvSpPr>
        <p:spPr>
          <a:xfrm>
            <a:off x="357809" y="325373"/>
            <a:ext cx="11351591" cy="94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chemeClr val="bg1"/>
                </a:solidFill>
              </a:rPr>
              <a:t>WE’RE THE GOVERNMENT, AND WE’RE HERE TO HELP!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3" y="4288332"/>
            <a:ext cx="11861407" cy="479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3" y="2092555"/>
            <a:ext cx="11977319" cy="141518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 txBox="1">
            <a:spLocks/>
          </p:cNvSpPr>
          <p:nvPr/>
        </p:nvSpPr>
        <p:spPr>
          <a:xfrm>
            <a:off x="357809" y="325373"/>
            <a:ext cx="11351591" cy="94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chemeClr val="bg1"/>
                </a:solidFill>
              </a:rPr>
              <a:t>WE’RE THE GOVERNMENT, AND WE’RE HERE TO HELP!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KEY QUESTIONS FOR ANY EMS TECHNOLOGY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Who will pay for it?</a:t>
            </a:r>
          </a:p>
          <a:p>
            <a:r>
              <a:rPr lang="en-US" sz="3200" dirty="0" smtClean="0"/>
              <a:t>How much training is needed?</a:t>
            </a:r>
          </a:p>
          <a:p>
            <a:r>
              <a:rPr lang="en-US" sz="3200" dirty="0" smtClean="0"/>
              <a:t>Does it save time?</a:t>
            </a:r>
          </a:p>
          <a:p>
            <a:r>
              <a:rPr lang="en-US" sz="3200" dirty="0" smtClean="0"/>
              <a:t>Does it save money?</a:t>
            </a:r>
          </a:p>
          <a:p>
            <a:r>
              <a:rPr lang="en-US" sz="3200" dirty="0" smtClean="0"/>
              <a:t>Does it always work?</a:t>
            </a:r>
          </a:p>
          <a:p>
            <a:r>
              <a:rPr lang="en-US" sz="3200" dirty="0" smtClean="0"/>
              <a:t>Does it make a difference?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52055" y="656658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https://steemit.com/cannabis/@</a:t>
            </a:r>
            <a:r>
              <a:rPr lang="en-US" sz="800" dirty="0" smtClean="0">
                <a:hlinkClick r:id="rId3"/>
              </a:rPr>
              <a:t>themightyvolcano/the-future-of-dabbing-the-first-ever-smart-rig</a:t>
            </a:r>
            <a:r>
              <a:rPr lang="en-US" sz="800" dirty="0" smtClean="0"/>
              <a:t> </a:t>
            </a:r>
            <a:endParaRPr lang="en-US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11" y="1701587"/>
            <a:ext cx="4178964" cy="41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F3D0-BFD6-49D5-AB55-F08AE2FEF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0" y="1773826"/>
            <a:ext cx="9144000" cy="939509"/>
          </a:xfrm>
        </p:spPr>
        <p:txBody>
          <a:bodyPr/>
          <a:lstStyle/>
          <a:p>
            <a:r>
              <a:rPr lang="en-US" dirty="0" smtClean="0"/>
              <a:t>Trust EMS!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106A3-B425-46C2-BB97-4BA40EBD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450" y="3024973"/>
            <a:ext cx="9144000" cy="1655762"/>
          </a:xfrm>
        </p:spPr>
        <p:txBody>
          <a:bodyPr/>
          <a:lstStyle/>
          <a:p>
            <a:r>
              <a:rPr lang="en-US" b="1" dirty="0"/>
              <a:t>Jason McMullan, MD MS FAEMS</a:t>
            </a:r>
          </a:p>
          <a:p>
            <a:r>
              <a:rPr lang="en-US" i="1" dirty="0" smtClean="0">
                <a:hlinkClick r:id="rId2"/>
              </a:rPr>
              <a:t>Jason.McMullan@uc.edu</a:t>
            </a:r>
            <a:endParaRPr lang="en-US" i="1" dirty="0" smtClean="0"/>
          </a:p>
          <a:p>
            <a:r>
              <a:rPr lang="en-US" i="1" dirty="0" smtClean="0"/>
              <a:t>@NMRS244</a:t>
            </a:r>
            <a:endParaRPr lang="en-US" i="1" dirty="0"/>
          </a:p>
        </p:txBody>
      </p:sp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21A8BF02-C7F6-4A58-AEB2-57D52270D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14067"/>
            <a:ext cx="12192000" cy="145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E22B7-E4DB-4D46-95F9-6D76B20815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71" y="4799959"/>
            <a:ext cx="1753772" cy="1763559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69" y="5808525"/>
            <a:ext cx="3357131" cy="85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5253534"/>
            <a:ext cx="2962402" cy="140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6" y="4541096"/>
            <a:ext cx="1746396" cy="202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1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Tempus story</a:t>
            </a:r>
          </a:p>
          <a:p>
            <a:endParaRPr lang="en-US" dirty="0"/>
          </a:p>
          <a:p>
            <a:r>
              <a:rPr lang="en-US" dirty="0" smtClean="0"/>
              <a:t>Ask WHY?</a:t>
            </a:r>
          </a:p>
          <a:p>
            <a:endParaRPr lang="en-US" dirty="0"/>
          </a:p>
          <a:p>
            <a:r>
              <a:rPr lang="en-US" dirty="0" smtClean="0"/>
              <a:t>KISS principal</a:t>
            </a:r>
          </a:p>
        </p:txBody>
      </p:sp>
    </p:spTree>
    <p:extLst>
      <p:ext uri="{BB962C8B-B14F-4D97-AF65-F5344CB8AC3E}">
        <p14:creationId xmlns:p14="http://schemas.microsoft.com/office/powerpoint/2010/main" val="10474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33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43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22072"/>
            <a:ext cx="9144000" cy="104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90062"/>
            <a:ext cx="9144000" cy="85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547" y="5504269"/>
            <a:ext cx="9052016" cy="579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548" y="6279467"/>
            <a:ext cx="8944859" cy="5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6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2963952"/>
            <a:ext cx="9072563" cy="1469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8" y="4714875"/>
            <a:ext cx="8893969" cy="1393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37" y="719367"/>
            <a:ext cx="9420926" cy="16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32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2"/>
              </a:rPr>
              <a:t>https://www.facebook.com/pg/NewportRIFireDepartment/photos/?</a:t>
            </a:r>
            <a:r>
              <a:rPr lang="en-US" dirty="0" smtClean="0">
                <a:hlinkClick r:id="rId2"/>
              </a:rPr>
              <a:t>ref=page_internal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www.cityofnewport.com/departments/fire/fire-department-photos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www.cityofnewport.com/departments/fire/faqs/fire-rescue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www.cityofnewport.com/departments/fire/newport-fire-department-apparatus-photo-page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www.cityofnewport.com/departments/fire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www.google.com/search?q=newport+rhode+island+fire+department&amp;source=lnms&amp;tbm=isch&amp;sa=X&amp;ved=0ahUKEwiqkfvk2I3eAhUHyVMKHZELCVUQ_AUIDygC&amp;biw=1200&amp;bih=1849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www.emsworld.com/article/10374641/rhode-island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9"/>
              </a:rPr>
              <a:t>http://www.providenceri.gov/fire-department</a:t>
            </a:r>
            <a:r>
              <a:rPr lang="en-US" dirty="0" smtClean="0">
                <a:hlinkClick r:id="rId9"/>
              </a:rPr>
              <a:t>/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docs.google.com/presentation/d/1EBMJC35sI42Vm09g56Oe5VkboMxTjn1HLxVtm2BOBX4/edit#slide=id.p36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health.ri.gov/publications/protocols/StatewideEmergencyMedicalServices.pdf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2"/>
              </a:rPr>
              <a:t>http://health.ri.gov/programs/detail.php?pgm_id=128</a:t>
            </a:r>
            <a:r>
              <a:rPr lang="en-US" dirty="0" smtClean="0">
                <a:hlinkClick r:id="rId12"/>
              </a:rPr>
              <a:t>/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3"/>
              </a:rPr>
              <a:t>http://www.health.ri.gov/find/ambulanceservices</a:t>
            </a:r>
            <a:r>
              <a:rPr lang="en-US" dirty="0" smtClean="0">
                <a:hlinkClick r:id="rId13"/>
              </a:rPr>
              <a:t>/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4"/>
              </a:rPr>
              <a:t>http://www.health.ri.gov/find/strokecenters</a:t>
            </a:r>
            <a:r>
              <a:rPr lang="en-US" dirty="0" smtClean="0">
                <a:hlinkClick r:id="rId14"/>
              </a:rPr>
              <a:t>/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5"/>
              </a:rPr>
              <a:t>http://</a:t>
            </a:r>
            <a:r>
              <a:rPr lang="en-US" dirty="0" smtClean="0">
                <a:hlinkClick r:id="rId15"/>
              </a:rPr>
              <a:t>sos.ri.gov/documents/publicinfo/omdocs/minutes/5792/2018/66617.pdf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6"/>
              </a:rPr>
              <a:t>http://www.health.ri.gov/licenses/detail.php?id=284</a:t>
            </a:r>
            <a:r>
              <a:rPr lang="en-US" dirty="0" smtClean="0">
                <a:hlinkClick r:id="rId16"/>
              </a:rPr>
              <a:t>/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r>
              <a:rPr lang="en-US" dirty="0">
                <a:hlinkClick r:id="rId17"/>
              </a:rPr>
              <a:t>https://</a:t>
            </a:r>
            <a:r>
              <a:rPr lang="en-US" dirty="0" smtClean="0">
                <a:hlinkClick r:id="rId17"/>
              </a:rPr>
              <a:t>en.wikipedia.org/wiki/Providence_Fire_Department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844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WHY DO WE NEED AN APP FOR THAT?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401734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529" y="1346423"/>
            <a:ext cx="7568651" cy="51214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95950" y="6565384"/>
            <a:ext cx="14285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4"/>
              </a:rPr>
              <a:t>https://</a:t>
            </a:r>
            <a:r>
              <a:rPr lang="en-US" sz="800" dirty="0" smtClean="0">
                <a:hlinkClick r:id="rId4"/>
              </a:rPr>
              <a:t>imgflip.com/i/1igc7m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615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WHO DO YOU WANT CARING FOR YOUR STROKE?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7" y="1834338"/>
            <a:ext cx="5244518" cy="3489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046" y="1834338"/>
            <a:ext cx="5230897" cy="3489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699335"/>
            <a:ext cx="5814092" cy="1586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rtl="0" latinLnBrk="1" hangingPunct="0"/>
            <a:r>
              <a:rPr lang="en-US" sz="562" dirty="0">
                <a:solidFill>
                  <a:srgbClr val="000000"/>
                </a:solidFill>
                <a:hlinkClick r:id="rId5"/>
              </a:rPr>
              <a:t>https://</a:t>
            </a:r>
            <a:r>
              <a:rPr lang="en-US" sz="562" dirty="0">
                <a:solidFill>
                  <a:srgbClr val="000000"/>
                </a:solidFill>
                <a:hlinkClick r:id="rId5"/>
              </a:rPr>
              <a:t>www.theverge.com/2017/9/27/16374734/terminator-sequel-release-date-2019-james-cameron-tim-miller-movie</a:t>
            </a:r>
            <a:r>
              <a:rPr lang="en-US" sz="562" dirty="0">
                <a:solidFill>
                  <a:srgbClr val="000000"/>
                </a:solidFill>
              </a:rPr>
              <a:t>   </a:t>
            </a:r>
            <a:r>
              <a:rPr lang="en-US" sz="562" dirty="0">
                <a:solidFill>
                  <a:srgbClr val="000000"/>
                </a:solidFill>
                <a:hlinkClick r:id="rId6"/>
              </a:rPr>
              <a:t>http://</a:t>
            </a:r>
            <a:r>
              <a:rPr lang="en-US" sz="562" dirty="0">
                <a:solidFill>
                  <a:srgbClr val="000000"/>
                </a:solidFill>
                <a:hlinkClick r:id="rId6"/>
              </a:rPr>
              <a:t>www.wbur.org/artery/2016/05/16/rodin-thinker-peabody-essex</a:t>
            </a:r>
            <a:r>
              <a:rPr lang="en-US" sz="562" dirty="0">
                <a:solidFill>
                  <a:srgbClr val="000000"/>
                </a:solidFill>
              </a:rPr>
              <a:t> </a:t>
            </a:r>
            <a:endParaRPr lang="en-US" sz="562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37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MACHINES ARE NOT PERFECT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1" y="1272214"/>
            <a:ext cx="10188466" cy="51931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0031" y="6643688"/>
            <a:ext cx="4572000" cy="178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62" dirty="0">
                <a:hlinkClick r:id="rId4"/>
              </a:rPr>
              <a:t>http://www.ems12lead.com/2011/02/24/atrial-flutter-can-cause-false-positive-acute-mi-suspected-interpretive-statements/</a:t>
            </a:r>
            <a:r>
              <a:rPr lang="en-US" sz="562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38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MACHINES ARE NOT PERFECT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60031" y="6643688"/>
            <a:ext cx="4572000" cy="178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62" dirty="0">
                <a:hlinkClick r:id="rId3"/>
              </a:rPr>
              <a:t>http://www.ems12lead.com/2009/02/22/computerized-interpretive-statements-false-positives-1/</a:t>
            </a:r>
            <a:r>
              <a:rPr lang="en-US" sz="562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50" y="1511300"/>
            <a:ext cx="11731778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WHO IS AWAKE AND ALERT AT 0300?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6684027"/>
            <a:ext cx="8215391" cy="1586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rtl="0" latinLnBrk="1" hangingPunct="0"/>
            <a:r>
              <a:rPr lang="en-US" sz="562" dirty="0">
                <a:solidFill>
                  <a:srgbClr val="000000"/>
                </a:solidFill>
                <a:hlinkClick r:id="rId3"/>
              </a:rPr>
              <a:t>https://www.facebook.com/NewportRIFireDepartment/photos/ms.c.eJwzNTU2NDE0NDGxMLOwMDTWMwXzzcwtjAyMDCyNAWRyBkU~-.bps.a.553141141535480/553141144868813/?</a:t>
            </a:r>
            <a:r>
              <a:rPr lang="en-US" sz="562" dirty="0">
                <a:solidFill>
                  <a:srgbClr val="000000"/>
                </a:solidFill>
                <a:hlinkClick r:id="rId3"/>
              </a:rPr>
              <a:t>type=3&amp;theater</a:t>
            </a:r>
            <a:r>
              <a:rPr lang="en-US" sz="562" dirty="0">
                <a:solidFill>
                  <a:srgbClr val="000000"/>
                </a:solidFill>
              </a:rPr>
              <a:t>  </a:t>
            </a:r>
            <a:r>
              <a:rPr lang="en-US" sz="562" dirty="0">
                <a:solidFill>
                  <a:srgbClr val="000000"/>
                </a:solidFill>
                <a:hlinkClick r:id="rId4"/>
              </a:rPr>
              <a:t>https://</a:t>
            </a:r>
            <a:r>
              <a:rPr lang="en-US" sz="562" dirty="0">
                <a:solidFill>
                  <a:srgbClr val="000000"/>
                </a:solidFill>
                <a:hlinkClick r:id="rId4"/>
              </a:rPr>
              <a:t>www.quora.com/How-do-doctors-stay-awake-on-their-long-shifts</a:t>
            </a:r>
            <a:r>
              <a:rPr lang="en-US" sz="562" dirty="0">
                <a:solidFill>
                  <a:srgbClr val="000000"/>
                </a:solidFill>
              </a:rPr>
              <a:t>  </a:t>
            </a:r>
            <a:endParaRPr lang="en-US" sz="562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1597586"/>
            <a:ext cx="6095320" cy="457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794" y="1597586"/>
            <a:ext cx="3904456" cy="46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1503991" cy="9468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PREHOSPITAL TELEMEDICINE TAKES TIME AND MONEY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Ninety-one percent (59/65) of mobile scenarios were completed. </a:t>
            </a:r>
          </a:p>
          <a:p>
            <a:r>
              <a:rPr lang="en-US" dirty="0"/>
              <a:t>Median completion time was 9 min (range 4-17 min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/>
              <a:t>Average NIHSS assessment time was 7.6 minutes (range 3-9.8 minutes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Base-case </a:t>
            </a:r>
            <a:r>
              <a:rPr lang="en-US" dirty="0"/>
              <a:t>scenario: implementation cost of US $159,425</a:t>
            </a:r>
          </a:p>
          <a:p>
            <a:r>
              <a:rPr lang="en-US" dirty="0" smtClean="0"/>
              <a:t>Cost-effective </a:t>
            </a:r>
            <a:r>
              <a:rPr lang="en-US" dirty="0"/>
              <a:t>strategy starting from a time gain of 6 minutes. </a:t>
            </a:r>
          </a:p>
          <a:p>
            <a:r>
              <a:rPr lang="en-US" dirty="0" smtClean="0"/>
              <a:t>Mean decrease </a:t>
            </a:r>
            <a:r>
              <a:rPr lang="en-US" dirty="0"/>
              <a:t>of costs by US -$30 per patient </a:t>
            </a:r>
          </a:p>
          <a:p>
            <a:r>
              <a:rPr lang="en-US" dirty="0" smtClean="0"/>
              <a:t>Average 0.00456 </a:t>
            </a:r>
            <a:r>
              <a:rPr lang="en-US" dirty="0"/>
              <a:t>QALYs </a:t>
            </a:r>
            <a:r>
              <a:rPr lang="en-US" dirty="0" smtClean="0"/>
              <a:t>gained </a:t>
            </a:r>
            <a:r>
              <a:rPr lang="en-US" dirty="0"/>
              <a:t>per patient.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1634" y="1272213"/>
            <a:ext cx="9144000" cy="1064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7184" y="3022262"/>
            <a:ext cx="9037884" cy="884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4121" y="4944100"/>
            <a:ext cx="9129435" cy="1083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0136" b="76365"/>
          <a:stretch/>
        </p:blipFill>
        <p:spPr>
          <a:xfrm>
            <a:off x="3193784" y="2541890"/>
            <a:ext cx="4559566" cy="251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38754" b="79246"/>
          <a:stretch/>
        </p:blipFill>
        <p:spPr>
          <a:xfrm>
            <a:off x="3060114" y="3473322"/>
            <a:ext cx="5591379" cy="22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54750" b="75980"/>
          <a:stretch/>
        </p:blipFill>
        <p:spPr>
          <a:xfrm>
            <a:off x="3663684" y="5902259"/>
            <a:ext cx="4089666" cy="2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generated with high confidence">
            <a:extLst>
              <a:ext uri="{FF2B5EF4-FFF2-40B4-BE49-F238E27FC236}">
                <a16:creationId xmlns:a16="http://schemas.microsoft.com/office/drawing/2014/main" id="{D6F9EA59-1990-44FB-BDCF-0184B448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/>
          <a:stretch/>
        </p:blipFill>
        <p:spPr>
          <a:xfrm>
            <a:off x="0" y="0"/>
            <a:ext cx="12192000" cy="1311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B651-C764-40D0-8112-58FA0169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25373"/>
            <a:ext cx="10995991" cy="946840"/>
          </a:xfrm>
        </p:spPr>
        <p:txBody>
          <a:bodyPr>
            <a:norm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176D-139E-489E-B6F6-BD4969DD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37338"/>
            <a:ext cx="10995991" cy="4539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18"/>
          <a:stretch/>
        </p:blipFill>
        <p:spPr bwMode="auto">
          <a:xfrm>
            <a:off x="315025" y="1311965"/>
            <a:ext cx="11113879" cy="234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32576" r="1149" b="32878"/>
          <a:stretch/>
        </p:blipFill>
        <p:spPr bwMode="auto">
          <a:xfrm>
            <a:off x="670728" y="4046604"/>
            <a:ext cx="10725856" cy="204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16" y="6590109"/>
            <a:ext cx="1361805" cy="16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44C836-6FE9-454E-B589-6F02E7D26FC4}" vid="{976D0390-5756-48C5-B1E6-8DFD5CF0661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44A5AE4F123443B62D7B7791014E6A" ma:contentTypeVersion="16" ma:contentTypeDescription="Create a new document." ma:contentTypeScope="" ma:versionID="b0205342869f73166afa73953880dace">
  <xsd:schema xmlns:xsd="http://www.w3.org/2001/XMLSchema" xmlns:xs="http://www.w3.org/2001/XMLSchema" xmlns:p="http://schemas.microsoft.com/office/2006/metadata/properties" xmlns:ns2="1f24487f-8729-4864-9fd6-7185ae59702e" xmlns:ns3="8c6baea6-accd-402b-b846-a9f132d30d3a" targetNamespace="http://schemas.microsoft.com/office/2006/metadata/properties" ma:root="true" ma:fieldsID="a2c647df6587452a4345baf63bfd72f2" ns2:_="" ns3:_="">
    <xsd:import namespace="1f24487f-8729-4864-9fd6-7185ae59702e"/>
    <xsd:import namespace="8c6baea6-accd-402b-b846-a9f132d30d3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4487f-8729-4864-9fd6-7185ae59702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baea6-accd-402b-b846-a9f132d30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f4f22ede-e726-4d3d-b195-8dfd25ae0d91" ContentTypeId="0x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7268C0-40A3-43D3-BFAC-C6ADB320626D}"/>
</file>

<file path=customXml/itemProps2.xml><?xml version="1.0" encoding="utf-8"?>
<ds:datastoreItem xmlns:ds="http://schemas.openxmlformats.org/officeDocument/2006/customXml" ds:itemID="{2CDDE821-1F1C-46D8-984E-EC39F5CA9E62}"/>
</file>

<file path=customXml/itemProps3.xml><?xml version="1.0" encoding="utf-8"?>
<ds:datastoreItem xmlns:ds="http://schemas.openxmlformats.org/officeDocument/2006/customXml" ds:itemID="{AE73A4B9-709B-4F32-9F25-D1BBCD937C9B}"/>
</file>

<file path=customXml/itemProps4.xml><?xml version="1.0" encoding="utf-8"?>
<ds:datastoreItem xmlns:ds="http://schemas.openxmlformats.org/officeDocument/2006/customXml" ds:itemID="{5B32E5AC-61C2-41BE-956C-536D5DBA4C72}"/>
</file>

<file path=docProps/app.xml><?xml version="1.0" encoding="utf-8"?>
<Properties xmlns="http://schemas.openxmlformats.org/officeDocument/2006/extended-properties" xmlns:vt="http://schemas.openxmlformats.org/officeDocument/2006/docPropsVTypes">
  <Template>13th Annual Summit PPT Template_Widescreen</Template>
  <TotalTime>897</TotalTime>
  <Words>361</Words>
  <Application>Microsoft Office PowerPoint</Application>
  <PresentationFormat>Widescreen</PresentationFormat>
  <Paragraphs>82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Helvetica Light</vt:lpstr>
      <vt:lpstr>Office Theme</vt:lpstr>
      <vt:lpstr>Trust EMS!</vt:lpstr>
      <vt:lpstr>Disclosures</vt:lpstr>
      <vt:lpstr>WHY DO WE NEED AN APP FOR THAT?</vt:lpstr>
      <vt:lpstr>WHO DO YOU WANT CARING FOR YOUR STROKE?</vt:lpstr>
      <vt:lpstr>MACHINES ARE NOT PERFECT</vt:lpstr>
      <vt:lpstr>MACHINES ARE NOT PERFECT</vt:lpstr>
      <vt:lpstr>WHO IS AWAKE AND ALERT AT 0300?</vt:lpstr>
      <vt:lpstr>PREHOSPITAL TELEMEDICINE TAKES TIME AND MONEY</vt:lpstr>
      <vt:lpstr>PowerPoint Presentation</vt:lpstr>
      <vt:lpstr>PowerPoint Presentation</vt:lpstr>
      <vt:lpstr>WHO DO YOU TRUST FOR DIRECTIONS?</vt:lpstr>
      <vt:lpstr>PowerPoint Presentation</vt:lpstr>
      <vt:lpstr>PowerPoint Presentation</vt:lpstr>
      <vt:lpstr>HOW MUCH TIME DOES YOUR BRAIN HAVE?</vt:lpstr>
      <vt:lpstr>PowerPoint Presentation</vt:lpstr>
      <vt:lpstr>PowerPoint Presentation</vt:lpstr>
      <vt:lpstr>HOW UP TO DATE IS YOUR PHONE?</vt:lpstr>
      <vt:lpstr>WE’RE THE GOVERNMENT, AND WE’RE HERE TO HELP!</vt:lpstr>
      <vt:lpstr>PowerPoint Presentation</vt:lpstr>
      <vt:lpstr>PowerPoint Presentation</vt:lpstr>
      <vt:lpstr>PowerPoint Presentation</vt:lpstr>
      <vt:lpstr>KEY QUESTIONS FOR ANY EMS TECHNOLOGY</vt:lpstr>
      <vt:lpstr>Trust EMS!</vt:lpstr>
      <vt:lpstr>PowerPoint Presentation</vt:lpstr>
      <vt:lpstr>Click to add title</vt:lpstr>
      <vt:lpstr>Click to add title</vt:lpstr>
      <vt:lpstr>PowerPoint Presentation</vt:lpstr>
      <vt:lpstr>PowerPoint Presentation</vt:lpstr>
      <vt:lpstr>PowerPoint Presentation</vt:lpstr>
    </vt:vector>
  </TitlesOfParts>
  <Company>University of Cincinnati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 EMS!</dc:title>
  <dc:creator>Mcmullan, Jason (mcmulljo)</dc:creator>
  <cp:lastModifiedBy>Mcmullan, Jason (mcmulljo)</cp:lastModifiedBy>
  <cp:revision>20</cp:revision>
  <dcterms:created xsi:type="dcterms:W3CDTF">2018-10-25T21:15:28Z</dcterms:created>
  <dcterms:modified xsi:type="dcterms:W3CDTF">2018-10-26T12:13:09Z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0x0101008044A5AE4F123443B62D7B7791014E6A</vt:lpwstr>
  </property>
</Properties>
</file>