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berly Chapoy Casas" initials="KCC" lastIdx="6" clrIdx="0">
    <p:extLst>
      <p:ext uri="{19B8F6BF-5375-455C-9EA6-DF929625EA0E}">
        <p15:presenceInfo xmlns:p15="http://schemas.microsoft.com/office/powerpoint/2012/main" userId="S-1-5-21-57989841-1682526488-839522115-273131" providerId="AD"/>
      </p:ext>
    </p:extLst>
  </p:cmAuthor>
  <p:cmAuthor id="2" name="Samantha Johnson" initials="SJ" lastIdx="10" clrIdx="1">
    <p:extLst>
      <p:ext uri="{19B8F6BF-5375-455C-9EA6-DF929625EA0E}">
        <p15:presenceInfo xmlns:p15="http://schemas.microsoft.com/office/powerpoint/2012/main" userId="S-1-5-21-57989841-1682526488-839522115-2515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5533" autoAdjust="0"/>
  </p:normalViewPr>
  <p:slideViewPr>
    <p:cSldViewPr snapToGrid="0">
      <p:cViewPr varScale="1">
        <p:scale>
          <a:sx n="63" d="100"/>
          <a:sy n="6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-144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64541C-6000-4BF0-B2E0-DF56EC56B54C}" type="doc">
      <dgm:prSet loTypeId="urn:microsoft.com/office/officeart/2018/2/layout/IconLabelList" loCatId="icon" qsTypeId="urn:microsoft.com/office/officeart/2005/8/quickstyle/simple4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AB09F71-1735-4746-9598-9BDC1046640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Audience Survey</a:t>
          </a:r>
        </a:p>
      </dgm:t>
    </dgm:pt>
    <dgm:pt modelId="{4D7E4D92-7556-442F-A05B-645AF168F818}" type="parTrans" cxnId="{FAFDBB53-04DD-4087-83B8-C276684DB891}">
      <dgm:prSet/>
      <dgm:spPr/>
      <dgm:t>
        <a:bodyPr/>
        <a:lstStyle/>
        <a:p>
          <a:endParaRPr lang="en-US"/>
        </a:p>
      </dgm:t>
    </dgm:pt>
    <dgm:pt modelId="{08B8C762-CEE5-43C0-BF40-BFA29EB4C93F}" type="sibTrans" cxnId="{FAFDBB53-04DD-4087-83B8-C276684DB891}">
      <dgm:prSet/>
      <dgm:spPr/>
      <dgm:t>
        <a:bodyPr/>
        <a:lstStyle/>
        <a:p>
          <a:endParaRPr lang="en-US"/>
        </a:p>
      </dgm:t>
    </dgm:pt>
    <dgm:pt modelId="{4256D72A-28F2-46AB-A0D1-F23E75EFA79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Landscape of Acute Stroke Care in NJ</a:t>
          </a:r>
        </a:p>
      </dgm:t>
    </dgm:pt>
    <dgm:pt modelId="{57AFA6E6-0F10-425A-B314-C510A642DF69}" type="parTrans" cxnId="{51B0B5B1-F581-4B58-B127-336F2CF84580}">
      <dgm:prSet/>
      <dgm:spPr/>
      <dgm:t>
        <a:bodyPr/>
        <a:lstStyle/>
        <a:p>
          <a:endParaRPr lang="en-US"/>
        </a:p>
      </dgm:t>
    </dgm:pt>
    <dgm:pt modelId="{C6335B4A-0ABF-42D0-BF06-A1BA226C9C6C}" type="sibTrans" cxnId="{51B0B5B1-F581-4B58-B127-336F2CF84580}">
      <dgm:prSet/>
      <dgm:spPr/>
      <dgm:t>
        <a:bodyPr/>
        <a:lstStyle/>
        <a:p>
          <a:endParaRPr lang="en-US"/>
        </a:p>
      </dgm:t>
    </dgm:pt>
    <dgm:pt modelId="{BEE0E40D-2F37-4F82-9D3A-F1F69BFA27E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Opportunities to Improve Stroke Care</a:t>
          </a:r>
        </a:p>
      </dgm:t>
    </dgm:pt>
    <dgm:pt modelId="{C0E2E1DD-467A-4A90-9D2A-DA591AD7FBE4}" type="parTrans" cxnId="{AB24F1E5-DE90-4407-AEAF-6E85CDCB6295}">
      <dgm:prSet/>
      <dgm:spPr/>
      <dgm:t>
        <a:bodyPr/>
        <a:lstStyle/>
        <a:p>
          <a:endParaRPr lang="en-US"/>
        </a:p>
      </dgm:t>
    </dgm:pt>
    <dgm:pt modelId="{6BD82E2F-B4E0-4317-AFC7-78ED97E5F38C}" type="sibTrans" cxnId="{AB24F1E5-DE90-4407-AEAF-6E85CDCB6295}">
      <dgm:prSet/>
      <dgm:spPr/>
      <dgm:t>
        <a:bodyPr/>
        <a:lstStyle/>
        <a:p>
          <a:endParaRPr lang="en-US"/>
        </a:p>
      </dgm:t>
    </dgm:pt>
    <dgm:pt modelId="{8B7860E2-8A31-4E81-B826-CA2546832DE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Statewide Stroke Severity Scale</a:t>
          </a:r>
        </a:p>
      </dgm:t>
    </dgm:pt>
    <dgm:pt modelId="{F271EAEF-8478-4834-BE54-F86AFCA4A707}" type="parTrans" cxnId="{DCA31A83-13DF-489A-ACF4-4B9BD170D20A}">
      <dgm:prSet/>
      <dgm:spPr/>
      <dgm:t>
        <a:bodyPr/>
        <a:lstStyle/>
        <a:p>
          <a:endParaRPr lang="en-US"/>
        </a:p>
      </dgm:t>
    </dgm:pt>
    <dgm:pt modelId="{76826824-9F8B-4CAF-9088-4D3B1C68EF15}" type="sibTrans" cxnId="{DCA31A83-13DF-489A-ACF4-4B9BD170D20A}">
      <dgm:prSet/>
      <dgm:spPr/>
      <dgm:t>
        <a:bodyPr/>
        <a:lstStyle/>
        <a:p>
          <a:endParaRPr lang="en-US"/>
        </a:p>
      </dgm:t>
    </dgm:pt>
    <dgm:pt modelId="{531D7546-B807-4536-9B9C-0BF61E95F98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Discussion/Q&amp;A</a:t>
          </a:r>
        </a:p>
      </dgm:t>
    </dgm:pt>
    <dgm:pt modelId="{F0F96AB0-55F7-4F92-A5F6-641B6EDFF415}" type="parTrans" cxnId="{C89B17EA-DF07-49E8-A275-C8DAACD893F3}">
      <dgm:prSet/>
      <dgm:spPr/>
      <dgm:t>
        <a:bodyPr/>
        <a:lstStyle/>
        <a:p>
          <a:endParaRPr lang="en-US"/>
        </a:p>
      </dgm:t>
    </dgm:pt>
    <dgm:pt modelId="{950F9E07-DC5A-43DF-B257-EEA1E64E3432}" type="sibTrans" cxnId="{C89B17EA-DF07-49E8-A275-C8DAACD893F3}">
      <dgm:prSet/>
      <dgm:spPr/>
      <dgm:t>
        <a:bodyPr/>
        <a:lstStyle/>
        <a:p>
          <a:endParaRPr lang="en-US"/>
        </a:p>
      </dgm:t>
    </dgm:pt>
    <dgm:pt modelId="{A7F92923-9344-47BD-A180-E93C629ECD47}" type="pres">
      <dgm:prSet presAssocID="{A364541C-6000-4BF0-B2E0-DF56EC56B54C}" presName="root" presStyleCnt="0">
        <dgm:presLayoutVars>
          <dgm:dir/>
          <dgm:resizeHandles val="exact"/>
        </dgm:presLayoutVars>
      </dgm:prSet>
      <dgm:spPr/>
    </dgm:pt>
    <dgm:pt modelId="{21DFDBB8-1BB1-456F-930A-7F8F29AA1907}" type="pres">
      <dgm:prSet presAssocID="{1AB09F71-1735-4746-9598-9BDC10466404}" presName="compNode" presStyleCnt="0"/>
      <dgm:spPr/>
    </dgm:pt>
    <dgm:pt modelId="{BCF82FB2-FE6F-4C1B-9708-66C0D12A0736}" type="pres">
      <dgm:prSet presAssocID="{1AB09F71-1735-4746-9598-9BDC10466404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F2C23AC6-6A27-4BF5-9786-9A0FB80364E9}" type="pres">
      <dgm:prSet presAssocID="{1AB09F71-1735-4746-9598-9BDC10466404}" presName="spaceRect" presStyleCnt="0"/>
      <dgm:spPr/>
    </dgm:pt>
    <dgm:pt modelId="{BD4E7607-EE9B-4E27-8C0D-5C32E822E90B}" type="pres">
      <dgm:prSet presAssocID="{1AB09F71-1735-4746-9598-9BDC10466404}" presName="textRect" presStyleLbl="revTx" presStyleIdx="0" presStyleCnt="5">
        <dgm:presLayoutVars>
          <dgm:chMax val="1"/>
          <dgm:chPref val="1"/>
        </dgm:presLayoutVars>
      </dgm:prSet>
      <dgm:spPr/>
    </dgm:pt>
    <dgm:pt modelId="{323C879C-BE5E-4DFB-B673-4EE16237BE87}" type="pres">
      <dgm:prSet presAssocID="{08B8C762-CEE5-43C0-BF40-BFA29EB4C93F}" presName="sibTrans" presStyleCnt="0"/>
      <dgm:spPr/>
    </dgm:pt>
    <dgm:pt modelId="{93CB59EF-D843-4613-A68F-8B32A7988AC0}" type="pres">
      <dgm:prSet presAssocID="{4256D72A-28F2-46AB-A0D1-F23E75EFA794}" presName="compNode" presStyleCnt="0"/>
      <dgm:spPr/>
    </dgm:pt>
    <dgm:pt modelId="{0F17AF11-64DD-4153-A851-1EF33C1A0256}" type="pres">
      <dgm:prSet presAssocID="{4256D72A-28F2-46AB-A0D1-F23E75EFA794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F616E0CA-8EE1-47F7-84B2-196082F512E8}" type="pres">
      <dgm:prSet presAssocID="{4256D72A-28F2-46AB-A0D1-F23E75EFA794}" presName="spaceRect" presStyleCnt="0"/>
      <dgm:spPr/>
    </dgm:pt>
    <dgm:pt modelId="{DFAC2137-FCFB-45FC-920C-8AE18991B15F}" type="pres">
      <dgm:prSet presAssocID="{4256D72A-28F2-46AB-A0D1-F23E75EFA794}" presName="textRect" presStyleLbl="revTx" presStyleIdx="1" presStyleCnt="5">
        <dgm:presLayoutVars>
          <dgm:chMax val="1"/>
          <dgm:chPref val="1"/>
        </dgm:presLayoutVars>
      </dgm:prSet>
      <dgm:spPr/>
    </dgm:pt>
    <dgm:pt modelId="{1561B2E3-6B1B-49E8-A112-02BD21D06424}" type="pres">
      <dgm:prSet presAssocID="{C6335B4A-0ABF-42D0-BF06-A1BA226C9C6C}" presName="sibTrans" presStyleCnt="0"/>
      <dgm:spPr/>
    </dgm:pt>
    <dgm:pt modelId="{B7E04A49-FB46-4918-BA6C-438C8BC2E1CE}" type="pres">
      <dgm:prSet presAssocID="{BEE0E40D-2F37-4F82-9D3A-F1F69BFA27EF}" presName="compNode" presStyleCnt="0"/>
      <dgm:spPr/>
    </dgm:pt>
    <dgm:pt modelId="{C1B3004D-BAAF-4AB5-9AD3-882801F9945C}" type="pres">
      <dgm:prSet presAssocID="{BEE0E40D-2F37-4F82-9D3A-F1F69BFA27E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068CCB35-4919-4CB3-B0EB-A3A2BFA5FC32}" type="pres">
      <dgm:prSet presAssocID="{BEE0E40D-2F37-4F82-9D3A-F1F69BFA27EF}" presName="spaceRect" presStyleCnt="0"/>
      <dgm:spPr/>
    </dgm:pt>
    <dgm:pt modelId="{7A9E05E2-2D3B-4A2B-AA65-C1B6D53F2E6C}" type="pres">
      <dgm:prSet presAssocID="{BEE0E40D-2F37-4F82-9D3A-F1F69BFA27EF}" presName="textRect" presStyleLbl="revTx" presStyleIdx="2" presStyleCnt="5">
        <dgm:presLayoutVars>
          <dgm:chMax val="1"/>
          <dgm:chPref val="1"/>
        </dgm:presLayoutVars>
      </dgm:prSet>
      <dgm:spPr/>
    </dgm:pt>
    <dgm:pt modelId="{C9363DA1-30E3-47B5-937B-1EE34CA7C511}" type="pres">
      <dgm:prSet presAssocID="{6BD82E2F-B4E0-4317-AFC7-78ED97E5F38C}" presName="sibTrans" presStyleCnt="0"/>
      <dgm:spPr/>
    </dgm:pt>
    <dgm:pt modelId="{22CF7C78-2F25-4DB3-BF5F-3F03BF0F18DE}" type="pres">
      <dgm:prSet presAssocID="{8B7860E2-8A31-4E81-B826-CA2546832DEA}" presName="compNode" presStyleCnt="0"/>
      <dgm:spPr/>
    </dgm:pt>
    <dgm:pt modelId="{B1BE7930-31C8-48A7-A683-221B256C59E5}" type="pres">
      <dgm:prSet presAssocID="{8B7860E2-8A31-4E81-B826-CA2546832DEA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8A6A81A0-7AB4-4A80-9CAF-8D45244A5B7B}" type="pres">
      <dgm:prSet presAssocID="{8B7860E2-8A31-4E81-B826-CA2546832DEA}" presName="spaceRect" presStyleCnt="0"/>
      <dgm:spPr/>
    </dgm:pt>
    <dgm:pt modelId="{C5F15CA7-6D23-4949-BB3C-5DFFDC324E03}" type="pres">
      <dgm:prSet presAssocID="{8B7860E2-8A31-4E81-B826-CA2546832DEA}" presName="textRect" presStyleLbl="revTx" presStyleIdx="3" presStyleCnt="5">
        <dgm:presLayoutVars>
          <dgm:chMax val="1"/>
          <dgm:chPref val="1"/>
        </dgm:presLayoutVars>
      </dgm:prSet>
      <dgm:spPr/>
    </dgm:pt>
    <dgm:pt modelId="{3CAF9CAE-5DB4-42CF-8F7E-96E38618036B}" type="pres">
      <dgm:prSet presAssocID="{76826824-9F8B-4CAF-9088-4D3B1C68EF15}" presName="sibTrans" presStyleCnt="0"/>
      <dgm:spPr/>
    </dgm:pt>
    <dgm:pt modelId="{4674B86F-D86C-477F-8DCB-7C58EAC3524E}" type="pres">
      <dgm:prSet presAssocID="{531D7546-B807-4536-9B9C-0BF61E95F984}" presName="compNode" presStyleCnt="0"/>
      <dgm:spPr/>
    </dgm:pt>
    <dgm:pt modelId="{3CF17881-0700-485C-8215-8897CDE26ACD}" type="pres">
      <dgm:prSet presAssocID="{531D7546-B807-4536-9B9C-0BF61E95F98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08062EEA-C868-4431-A4E6-07FFDAE05E8A}" type="pres">
      <dgm:prSet presAssocID="{531D7546-B807-4536-9B9C-0BF61E95F984}" presName="spaceRect" presStyleCnt="0"/>
      <dgm:spPr/>
    </dgm:pt>
    <dgm:pt modelId="{D520738E-741A-4608-918D-EBA50530018D}" type="pres">
      <dgm:prSet presAssocID="{531D7546-B807-4536-9B9C-0BF61E95F984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8DE69816-C0A2-4C3B-9A20-8D0C991A2C59}" type="presOf" srcId="{531D7546-B807-4536-9B9C-0BF61E95F984}" destId="{D520738E-741A-4608-918D-EBA50530018D}" srcOrd="0" destOrd="0" presId="urn:microsoft.com/office/officeart/2018/2/layout/IconLabelList"/>
    <dgm:cxn modelId="{FAE82A19-88AD-4857-844B-CFF143A79679}" type="presOf" srcId="{A364541C-6000-4BF0-B2E0-DF56EC56B54C}" destId="{A7F92923-9344-47BD-A180-E93C629ECD47}" srcOrd="0" destOrd="0" presId="urn:microsoft.com/office/officeart/2018/2/layout/IconLabelList"/>
    <dgm:cxn modelId="{CEB23D61-1615-4966-A71D-1E51C9F38FF8}" type="presOf" srcId="{BEE0E40D-2F37-4F82-9D3A-F1F69BFA27EF}" destId="{7A9E05E2-2D3B-4A2B-AA65-C1B6D53F2E6C}" srcOrd="0" destOrd="0" presId="urn:microsoft.com/office/officeart/2018/2/layout/IconLabelList"/>
    <dgm:cxn modelId="{FAFDBB53-04DD-4087-83B8-C276684DB891}" srcId="{A364541C-6000-4BF0-B2E0-DF56EC56B54C}" destId="{1AB09F71-1735-4746-9598-9BDC10466404}" srcOrd="0" destOrd="0" parTransId="{4D7E4D92-7556-442F-A05B-645AF168F818}" sibTransId="{08B8C762-CEE5-43C0-BF40-BFA29EB4C93F}"/>
    <dgm:cxn modelId="{DCA31A83-13DF-489A-ACF4-4B9BD170D20A}" srcId="{A364541C-6000-4BF0-B2E0-DF56EC56B54C}" destId="{8B7860E2-8A31-4E81-B826-CA2546832DEA}" srcOrd="3" destOrd="0" parTransId="{F271EAEF-8478-4834-BE54-F86AFCA4A707}" sibTransId="{76826824-9F8B-4CAF-9088-4D3B1C68EF15}"/>
    <dgm:cxn modelId="{B3E49FAB-4835-4F27-9B38-F02932755E25}" type="presOf" srcId="{4256D72A-28F2-46AB-A0D1-F23E75EFA794}" destId="{DFAC2137-FCFB-45FC-920C-8AE18991B15F}" srcOrd="0" destOrd="0" presId="urn:microsoft.com/office/officeart/2018/2/layout/IconLabelList"/>
    <dgm:cxn modelId="{51B0B5B1-F581-4B58-B127-336F2CF84580}" srcId="{A364541C-6000-4BF0-B2E0-DF56EC56B54C}" destId="{4256D72A-28F2-46AB-A0D1-F23E75EFA794}" srcOrd="1" destOrd="0" parTransId="{57AFA6E6-0F10-425A-B314-C510A642DF69}" sibTransId="{C6335B4A-0ABF-42D0-BF06-A1BA226C9C6C}"/>
    <dgm:cxn modelId="{772046BC-E637-48F7-B74C-CF9B1C013A8E}" type="presOf" srcId="{8B7860E2-8A31-4E81-B826-CA2546832DEA}" destId="{C5F15CA7-6D23-4949-BB3C-5DFFDC324E03}" srcOrd="0" destOrd="0" presId="urn:microsoft.com/office/officeart/2018/2/layout/IconLabelList"/>
    <dgm:cxn modelId="{6BFD4ED3-A884-445D-8B0D-7DC3EDA5C312}" type="presOf" srcId="{1AB09F71-1735-4746-9598-9BDC10466404}" destId="{BD4E7607-EE9B-4E27-8C0D-5C32E822E90B}" srcOrd="0" destOrd="0" presId="urn:microsoft.com/office/officeart/2018/2/layout/IconLabelList"/>
    <dgm:cxn modelId="{AB24F1E5-DE90-4407-AEAF-6E85CDCB6295}" srcId="{A364541C-6000-4BF0-B2E0-DF56EC56B54C}" destId="{BEE0E40D-2F37-4F82-9D3A-F1F69BFA27EF}" srcOrd="2" destOrd="0" parTransId="{C0E2E1DD-467A-4A90-9D2A-DA591AD7FBE4}" sibTransId="{6BD82E2F-B4E0-4317-AFC7-78ED97E5F38C}"/>
    <dgm:cxn modelId="{C89B17EA-DF07-49E8-A275-C8DAACD893F3}" srcId="{A364541C-6000-4BF0-B2E0-DF56EC56B54C}" destId="{531D7546-B807-4536-9B9C-0BF61E95F984}" srcOrd="4" destOrd="0" parTransId="{F0F96AB0-55F7-4F92-A5F6-641B6EDFF415}" sibTransId="{950F9E07-DC5A-43DF-B257-EEA1E64E3432}"/>
    <dgm:cxn modelId="{71C523F9-874A-4E79-A62F-E79DBECF4E65}" type="presParOf" srcId="{A7F92923-9344-47BD-A180-E93C629ECD47}" destId="{21DFDBB8-1BB1-456F-930A-7F8F29AA1907}" srcOrd="0" destOrd="0" presId="urn:microsoft.com/office/officeart/2018/2/layout/IconLabelList"/>
    <dgm:cxn modelId="{D8547349-CAD7-49D0-9770-2D8E6913447F}" type="presParOf" srcId="{21DFDBB8-1BB1-456F-930A-7F8F29AA1907}" destId="{BCF82FB2-FE6F-4C1B-9708-66C0D12A0736}" srcOrd="0" destOrd="0" presId="urn:microsoft.com/office/officeart/2018/2/layout/IconLabelList"/>
    <dgm:cxn modelId="{AEAF230B-F731-435A-B704-2484B772C2D7}" type="presParOf" srcId="{21DFDBB8-1BB1-456F-930A-7F8F29AA1907}" destId="{F2C23AC6-6A27-4BF5-9786-9A0FB80364E9}" srcOrd="1" destOrd="0" presId="urn:microsoft.com/office/officeart/2018/2/layout/IconLabelList"/>
    <dgm:cxn modelId="{694C4243-CF8B-4BD6-8241-4D5D1E3DD9DB}" type="presParOf" srcId="{21DFDBB8-1BB1-456F-930A-7F8F29AA1907}" destId="{BD4E7607-EE9B-4E27-8C0D-5C32E822E90B}" srcOrd="2" destOrd="0" presId="urn:microsoft.com/office/officeart/2018/2/layout/IconLabelList"/>
    <dgm:cxn modelId="{23FDA39D-B20C-48CA-925F-F7BCF2069754}" type="presParOf" srcId="{A7F92923-9344-47BD-A180-E93C629ECD47}" destId="{323C879C-BE5E-4DFB-B673-4EE16237BE87}" srcOrd="1" destOrd="0" presId="urn:microsoft.com/office/officeart/2018/2/layout/IconLabelList"/>
    <dgm:cxn modelId="{7C0B04C3-EEDA-4E1E-A61F-A9EC9DCE162B}" type="presParOf" srcId="{A7F92923-9344-47BD-A180-E93C629ECD47}" destId="{93CB59EF-D843-4613-A68F-8B32A7988AC0}" srcOrd="2" destOrd="0" presId="urn:microsoft.com/office/officeart/2018/2/layout/IconLabelList"/>
    <dgm:cxn modelId="{83C7CF7F-8BB2-4896-9AE7-AA6733AB5B82}" type="presParOf" srcId="{93CB59EF-D843-4613-A68F-8B32A7988AC0}" destId="{0F17AF11-64DD-4153-A851-1EF33C1A0256}" srcOrd="0" destOrd="0" presId="urn:microsoft.com/office/officeart/2018/2/layout/IconLabelList"/>
    <dgm:cxn modelId="{24D9EE49-C05D-4B75-8571-8DD5D960916F}" type="presParOf" srcId="{93CB59EF-D843-4613-A68F-8B32A7988AC0}" destId="{F616E0CA-8EE1-47F7-84B2-196082F512E8}" srcOrd="1" destOrd="0" presId="urn:microsoft.com/office/officeart/2018/2/layout/IconLabelList"/>
    <dgm:cxn modelId="{303E3D59-D2A3-41F0-B867-9A1CA5A7060E}" type="presParOf" srcId="{93CB59EF-D843-4613-A68F-8B32A7988AC0}" destId="{DFAC2137-FCFB-45FC-920C-8AE18991B15F}" srcOrd="2" destOrd="0" presId="urn:microsoft.com/office/officeart/2018/2/layout/IconLabelList"/>
    <dgm:cxn modelId="{6A1BA205-1432-4A96-9B76-EE362F617107}" type="presParOf" srcId="{A7F92923-9344-47BD-A180-E93C629ECD47}" destId="{1561B2E3-6B1B-49E8-A112-02BD21D06424}" srcOrd="3" destOrd="0" presId="urn:microsoft.com/office/officeart/2018/2/layout/IconLabelList"/>
    <dgm:cxn modelId="{BA972896-41B5-4CCC-9FFA-8ABDBC5349C0}" type="presParOf" srcId="{A7F92923-9344-47BD-A180-E93C629ECD47}" destId="{B7E04A49-FB46-4918-BA6C-438C8BC2E1CE}" srcOrd="4" destOrd="0" presId="urn:microsoft.com/office/officeart/2018/2/layout/IconLabelList"/>
    <dgm:cxn modelId="{715F2F9E-CDF4-4162-B03F-F94C7B5FCDA6}" type="presParOf" srcId="{B7E04A49-FB46-4918-BA6C-438C8BC2E1CE}" destId="{C1B3004D-BAAF-4AB5-9AD3-882801F9945C}" srcOrd="0" destOrd="0" presId="urn:microsoft.com/office/officeart/2018/2/layout/IconLabelList"/>
    <dgm:cxn modelId="{0F21E02E-A668-4CDB-AD04-26E18AB69F10}" type="presParOf" srcId="{B7E04A49-FB46-4918-BA6C-438C8BC2E1CE}" destId="{068CCB35-4919-4CB3-B0EB-A3A2BFA5FC32}" srcOrd="1" destOrd="0" presId="urn:microsoft.com/office/officeart/2018/2/layout/IconLabelList"/>
    <dgm:cxn modelId="{7ADF6DAC-4E4D-41C9-B761-459D4DBCE547}" type="presParOf" srcId="{B7E04A49-FB46-4918-BA6C-438C8BC2E1CE}" destId="{7A9E05E2-2D3B-4A2B-AA65-C1B6D53F2E6C}" srcOrd="2" destOrd="0" presId="urn:microsoft.com/office/officeart/2018/2/layout/IconLabelList"/>
    <dgm:cxn modelId="{73B9474A-5EE3-415E-8776-77A87EECF40D}" type="presParOf" srcId="{A7F92923-9344-47BD-A180-E93C629ECD47}" destId="{C9363DA1-30E3-47B5-937B-1EE34CA7C511}" srcOrd="5" destOrd="0" presId="urn:microsoft.com/office/officeart/2018/2/layout/IconLabelList"/>
    <dgm:cxn modelId="{EEF94714-30B0-414C-BB0A-C2124B814D6D}" type="presParOf" srcId="{A7F92923-9344-47BD-A180-E93C629ECD47}" destId="{22CF7C78-2F25-4DB3-BF5F-3F03BF0F18DE}" srcOrd="6" destOrd="0" presId="urn:microsoft.com/office/officeart/2018/2/layout/IconLabelList"/>
    <dgm:cxn modelId="{9774D57E-37E2-4964-A613-C7C6B4F83A4E}" type="presParOf" srcId="{22CF7C78-2F25-4DB3-BF5F-3F03BF0F18DE}" destId="{B1BE7930-31C8-48A7-A683-221B256C59E5}" srcOrd="0" destOrd="0" presId="urn:microsoft.com/office/officeart/2018/2/layout/IconLabelList"/>
    <dgm:cxn modelId="{7FC21251-7D10-46BA-8017-5642843B45D9}" type="presParOf" srcId="{22CF7C78-2F25-4DB3-BF5F-3F03BF0F18DE}" destId="{8A6A81A0-7AB4-4A80-9CAF-8D45244A5B7B}" srcOrd="1" destOrd="0" presId="urn:microsoft.com/office/officeart/2018/2/layout/IconLabelList"/>
    <dgm:cxn modelId="{4675B12E-60FE-453E-BE7C-A89775C5F27B}" type="presParOf" srcId="{22CF7C78-2F25-4DB3-BF5F-3F03BF0F18DE}" destId="{C5F15CA7-6D23-4949-BB3C-5DFFDC324E03}" srcOrd="2" destOrd="0" presId="urn:microsoft.com/office/officeart/2018/2/layout/IconLabelList"/>
    <dgm:cxn modelId="{DCAAF315-9137-493E-A455-7D15133D33C9}" type="presParOf" srcId="{A7F92923-9344-47BD-A180-E93C629ECD47}" destId="{3CAF9CAE-5DB4-42CF-8F7E-96E38618036B}" srcOrd="7" destOrd="0" presId="urn:microsoft.com/office/officeart/2018/2/layout/IconLabelList"/>
    <dgm:cxn modelId="{593DAF8E-DCA1-4C05-8830-DDE3DBEE8EC1}" type="presParOf" srcId="{A7F92923-9344-47BD-A180-E93C629ECD47}" destId="{4674B86F-D86C-477F-8DCB-7C58EAC3524E}" srcOrd="8" destOrd="0" presId="urn:microsoft.com/office/officeart/2018/2/layout/IconLabelList"/>
    <dgm:cxn modelId="{B375B7B3-A640-4DBE-86F3-06303A1B07AE}" type="presParOf" srcId="{4674B86F-D86C-477F-8DCB-7C58EAC3524E}" destId="{3CF17881-0700-485C-8215-8897CDE26ACD}" srcOrd="0" destOrd="0" presId="urn:microsoft.com/office/officeart/2018/2/layout/IconLabelList"/>
    <dgm:cxn modelId="{50090E20-B00D-4372-82D3-F62E9CB8B981}" type="presParOf" srcId="{4674B86F-D86C-477F-8DCB-7C58EAC3524E}" destId="{08062EEA-C868-4431-A4E6-07FFDAE05E8A}" srcOrd="1" destOrd="0" presId="urn:microsoft.com/office/officeart/2018/2/layout/IconLabelList"/>
    <dgm:cxn modelId="{DAD35532-ABCE-4BAE-A9E1-50CE7FBE2A13}" type="presParOf" srcId="{4674B86F-D86C-477F-8DCB-7C58EAC3524E}" destId="{D520738E-741A-4608-918D-EBA50530018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F82FB2-FE6F-4C1B-9708-66C0D12A0736}">
      <dsp:nvSpPr>
        <dsp:cNvPr id="0" name=""/>
        <dsp:cNvSpPr/>
      </dsp:nvSpPr>
      <dsp:spPr>
        <a:xfrm>
          <a:off x="622800" y="1275667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4E7607-EE9B-4E27-8C0D-5C32E822E90B}">
      <dsp:nvSpPr>
        <dsp:cNvPr id="0" name=""/>
        <dsp:cNvSpPr/>
      </dsp:nvSpPr>
      <dsp:spPr>
        <a:xfrm>
          <a:off x="127800" y="23556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Audience Survey</a:t>
          </a:r>
        </a:p>
      </dsp:txBody>
      <dsp:txXfrm>
        <a:off x="127800" y="2355670"/>
        <a:ext cx="1800000" cy="720000"/>
      </dsp:txXfrm>
    </dsp:sp>
    <dsp:sp modelId="{0F17AF11-64DD-4153-A851-1EF33C1A0256}">
      <dsp:nvSpPr>
        <dsp:cNvPr id="0" name=""/>
        <dsp:cNvSpPr/>
      </dsp:nvSpPr>
      <dsp:spPr>
        <a:xfrm>
          <a:off x="2737800" y="1275667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AC2137-FCFB-45FC-920C-8AE18991B15F}">
      <dsp:nvSpPr>
        <dsp:cNvPr id="0" name=""/>
        <dsp:cNvSpPr/>
      </dsp:nvSpPr>
      <dsp:spPr>
        <a:xfrm>
          <a:off x="2242800" y="23556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Landscape of Acute Stroke Care in NJ</a:t>
          </a:r>
        </a:p>
      </dsp:txBody>
      <dsp:txXfrm>
        <a:off x="2242800" y="2355670"/>
        <a:ext cx="1800000" cy="720000"/>
      </dsp:txXfrm>
    </dsp:sp>
    <dsp:sp modelId="{C1B3004D-BAAF-4AB5-9AD3-882801F9945C}">
      <dsp:nvSpPr>
        <dsp:cNvPr id="0" name=""/>
        <dsp:cNvSpPr/>
      </dsp:nvSpPr>
      <dsp:spPr>
        <a:xfrm>
          <a:off x="4852800" y="1275667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9E05E2-2D3B-4A2B-AA65-C1B6D53F2E6C}">
      <dsp:nvSpPr>
        <dsp:cNvPr id="0" name=""/>
        <dsp:cNvSpPr/>
      </dsp:nvSpPr>
      <dsp:spPr>
        <a:xfrm>
          <a:off x="4357800" y="23556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Opportunities to Improve Stroke Care</a:t>
          </a:r>
        </a:p>
      </dsp:txBody>
      <dsp:txXfrm>
        <a:off x="4357800" y="2355670"/>
        <a:ext cx="1800000" cy="720000"/>
      </dsp:txXfrm>
    </dsp:sp>
    <dsp:sp modelId="{B1BE7930-31C8-48A7-A683-221B256C59E5}">
      <dsp:nvSpPr>
        <dsp:cNvPr id="0" name=""/>
        <dsp:cNvSpPr/>
      </dsp:nvSpPr>
      <dsp:spPr>
        <a:xfrm>
          <a:off x="6967800" y="1275667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F15CA7-6D23-4949-BB3C-5DFFDC324E03}">
      <dsp:nvSpPr>
        <dsp:cNvPr id="0" name=""/>
        <dsp:cNvSpPr/>
      </dsp:nvSpPr>
      <dsp:spPr>
        <a:xfrm>
          <a:off x="6472800" y="23556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Statewide Stroke Severity Scale</a:t>
          </a:r>
        </a:p>
      </dsp:txBody>
      <dsp:txXfrm>
        <a:off x="6472800" y="2355670"/>
        <a:ext cx="1800000" cy="720000"/>
      </dsp:txXfrm>
    </dsp:sp>
    <dsp:sp modelId="{3CF17881-0700-485C-8215-8897CDE26ACD}">
      <dsp:nvSpPr>
        <dsp:cNvPr id="0" name=""/>
        <dsp:cNvSpPr/>
      </dsp:nvSpPr>
      <dsp:spPr>
        <a:xfrm>
          <a:off x="9082800" y="1275667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20738E-741A-4608-918D-EBA50530018D}">
      <dsp:nvSpPr>
        <dsp:cNvPr id="0" name=""/>
        <dsp:cNvSpPr/>
      </dsp:nvSpPr>
      <dsp:spPr>
        <a:xfrm>
          <a:off x="8587800" y="23556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Discussion/Q&amp;A</a:t>
          </a:r>
        </a:p>
      </dsp:txBody>
      <dsp:txXfrm>
        <a:off x="8587800" y="2355670"/>
        <a:ext cx="18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F6D91-D196-433C-8740-980467D67616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E4B6D-933F-43EF-B617-1F808C201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409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9047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Describe 1. Stroke </a:t>
            </a:r>
            <a:r>
              <a:rPr lang="en-US" u="sng" dirty="0"/>
              <a:t>Screening</a:t>
            </a:r>
            <a:r>
              <a:rPr lang="en-US" dirty="0"/>
              <a:t> Tool and purpose and 2. Stroke </a:t>
            </a:r>
            <a:r>
              <a:rPr lang="en-US" u="sng" dirty="0"/>
              <a:t>Severity</a:t>
            </a:r>
            <a:r>
              <a:rPr lang="en-US" dirty="0"/>
              <a:t> Scale and purpose. Highlight that there are several stroke severity tools and no single tool has been shown to be superior. Experts from AHA’s Mission: Lifeline program recommend each EMS region choose a single screening tool and severity tool for use across all providers.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5525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70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questions to ask the audience, if further discussion is needed: 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a statewide stroke severity scale is implemented, what education do you all feel will be important for ALS and BLS?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How do you think ALS and BLS stroke severity scale education can be successfully disseminated in NJ? </a:t>
            </a:r>
          </a:p>
          <a:p>
            <a:endParaRPr lang="en-US" dirty="0"/>
          </a:p>
          <a:p>
            <a:r>
              <a:rPr lang="en-US" dirty="0"/>
              <a:t>What criteria is considered for/against bypassing a primary center for a comprehensive center?</a:t>
            </a:r>
          </a:p>
          <a:p>
            <a:endParaRPr lang="en-US" dirty="0"/>
          </a:p>
          <a:p>
            <a:r>
              <a:rPr lang="en-US" dirty="0"/>
              <a:t>Feedback on which stroke severity scale for LVO? </a:t>
            </a:r>
          </a:p>
          <a:p>
            <a:endParaRPr lang="en-US" dirty="0"/>
          </a:p>
          <a:p>
            <a:r>
              <a:rPr lang="en-US" dirty="0"/>
              <a:t>Does your ED activate a stroke code based on pre-notification from EMS? What is the criteria for doing so? </a:t>
            </a:r>
          </a:p>
          <a:p>
            <a:endParaRPr lang="en-US" dirty="0"/>
          </a:p>
          <a:p>
            <a:r>
              <a:rPr lang="en-US" dirty="0"/>
              <a:t>Feedback on having a statewide standard on stroke assessment tools in the ED?</a:t>
            </a:r>
          </a:p>
          <a:p>
            <a:endParaRPr lang="en-US" dirty="0"/>
          </a:p>
          <a:p>
            <a:r>
              <a:rPr lang="en-US" dirty="0"/>
              <a:t>Does your hospital do CT head with CTA upon arrival? </a:t>
            </a:r>
          </a:p>
          <a:p>
            <a:endParaRPr lang="en-US" dirty="0"/>
          </a:p>
          <a:p>
            <a:r>
              <a:rPr lang="en-US" dirty="0"/>
              <a:t>Feedback on developing statewide transfer protocols for stroke patients?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84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992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730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audience survey section serves as a way to get folks to interact, and get a sense of who is in the room. Can just ask folks to raise their hands for each question.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966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183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responses should indicate how much “systems of care” work is being done and collaboration outside of own hospital, as well as opportunities for collaboration.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62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describe the EMS dual-dispatch system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2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510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EMS can help early identification of those potentially needing advanced stroke care, as well as those who may not need to be routed for advanced stroke care.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E4B6D-933F-43EF-B617-1F808C20123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17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E5038-660A-4211-B7B1-E4A76298A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F17D75-AF18-4FCE-807A-3CD463F03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6893A-6202-440B-BF78-79A475D21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D647E-0E14-4868-87E9-C3D61205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65588-B363-496F-B864-2A44FF1F3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29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0DDC1-4045-4657-B751-7BA18D181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39C745-6A95-4C48-8CAE-19F3415CF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0E837-D755-40CD-AC78-342772790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B03EE-11A3-4DC2-B056-FD2B4823F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98D76-9395-45A7-9611-1177197BC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631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199142-73E4-4C16-90A4-38000469DD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403FCB-569C-4FD8-B15E-4481CEF280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2276B-2C22-422F-8F5E-0E674E73C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9162D-5DD1-4039-9732-AD2306C24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D6DC4-3696-4EF1-A399-6A3C23242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36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C4E02-4DF7-4E51-BAA6-409CF3F66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AF062-6FD3-4177-825F-76DEABF4A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2C7F5-CE4E-4B4A-B522-1F7BD7AEF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BEA54-8887-4168-A862-41A4EFCB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044FA-428E-42D9-8DCB-AB135C275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97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C97B7-3F6D-42CA-8161-013EC3EE0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64E5F-6857-45D5-87F4-E26E4E9F2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F3071-EC6B-4B09-8B37-04FC5EEE9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AF596-9E56-44C3-BA67-EE299680A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EE582-8CDC-4745-A813-0DDCF8E03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439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4F3E6-61CB-46F6-B1B0-36A007B58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CEB4E-2B86-42BB-A186-837378283D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660C1F-DFD0-4079-A25D-C0F30E746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E1867F-EC9B-4985-88F8-BEE70D5BF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E693A-2BB7-4E25-B5BC-F313B7D6A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9CB407-7C9F-4641-8C6F-B74BC8425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1D105-71F3-4DA5-94BA-183055BC7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432AD9-17DF-4954-B2C0-1F21E4315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FEC05-DB13-4796-902C-DD5582B3B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1871DD-B695-48D6-A523-5F4A8E5A2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66254D-0ED6-48B6-8330-34269CD3C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097242-A3DA-4846-A168-2ADF9F175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F5D109-4420-4F75-98CA-2346D503C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80A950-6298-4C6E-BDCB-3F84EDD34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99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876DB-0F8D-4AFA-9323-7D9BE2F4B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39DF2F-DE8E-4E00-BE41-8B64F139E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31DEA8-7B3E-45F5-8EAC-8FEEFE657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502868-4564-47BC-B227-F6A0856E9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50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A093CA-60F8-4EFF-8D34-E9451651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953A4-B67D-4F55-9369-5C7BA095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CE6CA8-C402-4F14-9F3C-2578E67CF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682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92BAE-7D8F-4289-9374-A7B9471E2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DA12-C39F-423D-BC17-D9912BE05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5A2E0E-B55E-4A4D-AB32-C2F2CA17A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4ADB9-50BA-4F04-B832-CDF453AB8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F253A-1626-4CD6-9AC3-D9CC60415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D6C432-1277-4293-8F09-B8D15EB99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452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4E18A-0842-488A-BD77-18C7FE279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A003E2-3F45-4FAB-8A3B-DCDC2E5C6B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61DBFA-D24D-4B91-BA7B-C1B943F0A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2CCBB-D88A-46CC-9CB2-CF92B5D39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0511A-64FF-4CAA-91F4-7B9573C8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41F3C-1630-441C-81B0-D813B5AC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66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79338F-4554-4F50-8033-7D41D8AFF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D8524-6695-489A-A30F-4E19CDBA3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FC1AB-1CB2-467E-8CDB-2CACAB6C7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28657-4CCE-4FAD-970B-3C903BF13BA5}" type="datetimeFigureOut">
              <a:rPr lang="en-US" smtClean="0"/>
              <a:t>10/23/2018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2333E-5F02-44E2-8915-1D77D5BD3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8159F-8D94-4FF6-B20D-11C93D2BB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61FF-7822-489F-8CBF-45054DF39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11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8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9F3D0-BFD6-49D5-AB55-F08AE2FEF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3129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br>
              <a:rPr lang="en-US" sz="3300" dirty="0"/>
            </a:br>
            <a:r>
              <a:rPr lang="en-US" sz="3100" dirty="0"/>
              <a:t>13</a:t>
            </a:r>
            <a:r>
              <a:rPr lang="en-US" sz="3100" baseline="30000" dirty="0"/>
              <a:t>th</a:t>
            </a:r>
            <a:r>
              <a:rPr lang="en-US" sz="3100" dirty="0"/>
              <a:t> Annual NECC Summit</a:t>
            </a:r>
            <a:br>
              <a:rPr lang="en-US" sz="3100" dirty="0"/>
            </a:br>
            <a:r>
              <a:rPr lang="en-US" sz="3100" dirty="0"/>
              <a:t>Thursday, October 25</a:t>
            </a:r>
            <a:r>
              <a:rPr lang="en-US" sz="3100" baseline="30000" dirty="0"/>
              <a:t>th</a:t>
            </a:r>
            <a:br>
              <a:rPr lang="en-US" dirty="0"/>
            </a:br>
            <a:r>
              <a:rPr lang="en-US" sz="5500" b="1" dirty="0"/>
              <a:t>State Stroke Systems: </a:t>
            </a:r>
            <a:br>
              <a:rPr lang="en-US" sz="5500" b="1" dirty="0"/>
            </a:br>
            <a:r>
              <a:rPr lang="en-US" sz="5500" b="1" dirty="0"/>
              <a:t>New Jersey Breakout Session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3106A3-B425-46C2-BB97-4BA40EBDA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72218"/>
            <a:ext cx="9144000" cy="1655762"/>
          </a:xfrm>
        </p:spPr>
        <p:txBody>
          <a:bodyPr>
            <a:noAutofit/>
          </a:bodyPr>
          <a:lstStyle/>
          <a:p>
            <a:endParaRPr lang="en-US" sz="2500" dirty="0"/>
          </a:p>
          <a:p>
            <a:r>
              <a:rPr lang="en-US" sz="2000" dirty="0">
                <a:latin typeface="Calibri Light (Heading)"/>
              </a:rPr>
              <a:t>Facilitated By: </a:t>
            </a:r>
          </a:p>
          <a:p>
            <a:r>
              <a:rPr lang="en-US" sz="2500" dirty="0">
                <a:latin typeface="Calibri Light (Heading)"/>
              </a:rPr>
              <a:t>Mark Merlin, DO, EMT-P, FACEP</a:t>
            </a:r>
          </a:p>
          <a:p>
            <a:r>
              <a:rPr lang="en-US" sz="2500" dirty="0">
                <a:latin typeface="Calibri Light (Heading)"/>
              </a:rPr>
              <a:t>Chair, NJ EMS Council, Department of Health</a:t>
            </a:r>
          </a:p>
          <a:p>
            <a:r>
              <a:rPr lang="en-US" dirty="0">
                <a:latin typeface="+mj-lt"/>
              </a:rPr>
              <a:t>www.emsfellowship.com</a:t>
            </a:r>
          </a:p>
          <a:p>
            <a:r>
              <a:rPr lang="en-US" dirty="0">
                <a:latin typeface="+mj-lt"/>
              </a:rPr>
              <a:t>@MD1Program</a:t>
            </a:r>
          </a:p>
          <a:p>
            <a:endParaRPr lang="en-US" sz="2500" dirty="0">
              <a:latin typeface="Calibri Light (Heading)"/>
            </a:endParaRPr>
          </a:p>
        </p:txBody>
      </p:sp>
      <p:pic>
        <p:nvPicPr>
          <p:cNvPr id="5" name="Picture 4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21A8BF02-C7F6-4A58-AEB2-57D52270D89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14067"/>
            <a:ext cx="12192000" cy="14569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AE22B7-E4DB-4D46-95F9-6D76B20815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4671" y="4799959"/>
            <a:ext cx="1753772" cy="176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21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D6F9EA59-1990-44FB-BDCF-0184B44886C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0"/>
            <a:ext cx="12192000" cy="13119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18BC1A-E3CC-4864-B311-E0F3476FB2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4496" y="226066"/>
            <a:ext cx="4826000" cy="6405867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BE0BED7-0FD3-44D4-8EAF-06426FC3E729}"/>
              </a:ext>
            </a:extLst>
          </p:cNvPr>
          <p:cNvSpPr/>
          <p:nvPr/>
        </p:nvSpPr>
        <p:spPr>
          <a:xfrm>
            <a:off x="1343214" y="1371989"/>
            <a:ext cx="4428564" cy="1311965"/>
          </a:xfrm>
          <a:prstGeom prst="roundRect">
            <a:avLst/>
          </a:prstGeom>
          <a:noFill/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74F8656-6AED-4CED-8244-2E311FD0C838}"/>
              </a:ext>
            </a:extLst>
          </p:cNvPr>
          <p:cNvSpPr/>
          <p:nvPr/>
        </p:nvSpPr>
        <p:spPr>
          <a:xfrm>
            <a:off x="1500558" y="4090377"/>
            <a:ext cx="3801036" cy="2675965"/>
          </a:xfrm>
          <a:prstGeom prst="roundRect">
            <a:avLst/>
          </a:prstGeom>
          <a:noFill/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8889ED7-53F4-42C6-8028-ADBB095869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470959"/>
              </p:ext>
            </p:extLst>
          </p:nvPr>
        </p:nvGraphicFramePr>
        <p:xfrm>
          <a:off x="5561108" y="2952773"/>
          <a:ext cx="6436658" cy="1928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Bitmap Image" r:id="rId6" imgW="5657760" imgH="1695600" progId="Paint.Picture">
                  <p:embed/>
                </p:oleObj>
              </mc:Choice>
              <mc:Fallback>
                <p:oleObj name="Bitmap Image" r:id="rId6" imgW="5657760" imgH="169560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61108" y="2952773"/>
                        <a:ext cx="6436658" cy="192883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DDCF9E0-8259-4A4C-BD89-C783A091A876}"/>
              </a:ext>
            </a:extLst>
          </p:cNvPr>
          <p:cNvCxnSpPr>
            <a:cxnSpLocks/>
          </p:cNvCxnSpPr>
          <p:nvPr/>
        </p:nvCxnSpPr>
        <p:spPr>
          <a:xfrm>
            <a:off x="4467414" y="2578107"/>
            <a:ext cx="1093694" cy="55452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7D3499C3-1AA1-440A-960C-3A459F7CC94E}"/>
              </a:ext>
            </a:extLst>
          </p:cNvPr>
          <p:cNvSpPr txBox="1">
            <a:spLocks/>
          </p:cNvSpPr>
          <p:nvPr/>
        </p:nvSpPr>
        <p:spPr>
          <a:xfrm>
            <a:off x="5771778" y="1963180"/>
            <a:ext cx="10995991" cy="946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300" b="1" dirty="0">
                <a:latin typeface="Calibri (body)"/>
              </a:rPr>
              <a:t>From the AHA/ASA Mission: Lifeline</a:t>
            </a:r>
          </a:p>
          <a:p>
            <a:r>
              <a:rPr lang="en-US" sz="2300" b="1" dirty="0">
                <a:latin typeface="Calibri (body)"/>
              </a:rPr>
              <a:t>“Severity-Based Stroke Triage Guidelines for EMS”:</a:t>
            </a:r>
          </a:p>
        </p:txBody>
      </p:sp>
    </p:spTree>
    <p:extLst>
      <p:ext uri="{BB962C8B-B14F-4D97-AF65-F5344CB8AC3E}">
        <p14:creationId xmlns:p14="http://schemas.microsoft.com/office/powerpoint/2010/main" val="4281431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D6F9EA59-1990-44FB-BDCF-0184B44886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-39752"/>
            <a:ext cx="12192000" cy="13119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2EB651-C764-40D0-8112-58FA01695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809" y="325373"/>
            <a:ext cx="10995991" cy="94684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Statewide Stroke Severity 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5176D-139E-489E-B6F6-BD4969DD5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637338"/>
            <a:ext cx="10995991" cy="4539625"/>
          </a:xfrm>
        </p:spPr>
        <p:txBody>
          <a:bodyPr/>
          <a:lstStyle/>
          <a:p>
            <a:r>
              <a:rPr lang="en-US" dirty="0"/>
              <a:t>NJ stakeholders have been convening to discuss a </a:t>
            </a:r>
            <a:r>
              <a:rPr lang="en-US" b="1" dirty="0"/>
              <a:t>statewide stroke severity scale</a:t>
            </a:r>
          </a:p>
          <a:p>
            <a:r>
              <a:rPr lang="en-US" dirty="0"/>
              <a:t>Scale considerations include:</a:t>
            </a:r>
          </a:p>
          <a:p>
            <a:pPr lvl="1"/>
            <a:r>
              <a:rPr lang="en-US" dirty="0"/>
              <a:t>Sensitivity and specificity of scale</a:t>
            </a:r>
          </a:p>
          <a:p>
            <a:pPr lvl="1"/>
            <a:r>
              <a:rPr lang="en-US" dirty="0"/>
              <a:t>Which scale are agencies currently using</a:t>
            </a:r>
          </a:p>
          <a:p>
            <a:pPr lvl="1"/>
            <a:r>
              <a:rPr lang="en-US" dirty="0"/>
              <a:t>Ease of adding scale to current stroke identification processes</a:t>
            </a:r>
          </a:p>
          <a:p>
            <a:r>
              <a:rPr lang="en-US" dirty="0"/>
              <a:t>Stroke Advisory Panel (SAP), NJ Stroke Coordinator Consortium (NJSCC), and NJ EMS Council to submit scale recommendation to state EMS bodies for consideration? - TBD</a:t>
            </a:r>
          </a:p>
        </p:txBody>
      </p:sp>
    </p:spTree>
    <p:extLst>
      <p:ext uri="{BB962C8B-B14F-4D97-AF65-F5344CB8AC3E}">
        <p14:creationId xmlns:p14="http://schemas.microsoft.com/office/powerpoint/2010/main" val="3858299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D6F9EA59-1990-44FB-BDCF-0184B44886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0"/>
            <a:ext cx="12192000" cy="13119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2EB651-C764-40D0-8112-58FA01695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011" y="2955580"/>
            <a:ext cx="4267979" cy="94684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Calibri (body)"/>
              </a:rPr>
              <a:t>Discussion and Q&amp;A</a:t>
            </a:r>
          </a:p>
        </p:txBody>
      </p:sp>
    </p:spTree>
    <p:extLst>
      <p:ext uri="{BB962C8B-B14F-4D97-AF65-F5344CB8AC3E}">
        <p14:creationId xmlns:p14="http://schemas.microsoft.com/office/powerpoint/2010/main" val="2382875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4758C2B7-8073-4449-8293-54B009F9FAB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0"/>
            <a:ext cx="12192000" cy="13119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BF8D6A-C02E-4CAC-8CE3-FDF504521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131" y="338879"/>
            <a:ext cx="10515600" cy="82339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541E4-B686-464E-ADEC-455776AA4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131" y="1825625"/>
            <a:ext cx="10939669" cy="4351338"/>
          </a:xfrm>
        </p:spPr>
        <p:txBody>
          <a:bodyPr/>
          <a:lstStyle/>
          <a:p>
            <a:r>
              <a:rPr lang="en-US" dirty="0"/>
              <a:t>No disclosures</a:t>
            </a:r>
          </a:p>
        </p:txBody>
      </p:sp>
    </p:spTree>
    <p:extLst>
      <p:ext uri="{BB962C8B-B14F-4D97-AF65-F5344CB8AC3E}">
        <p14:creationId xmlns:p14="http://schemas.microsoft.com/office/powerpoint/2010/main" val="208870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EB651-C764-40D0-8112-58FA01695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709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Agenda</a:t>
            </a:r>
          </a:p>
        </p:txBody>
      </p:sp>
      <p:pic>
        <p:nvPicPr>
          <p:cNvPr id="5" name="Picture 4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D6F9EA59-1990-44FB-BDCF-0184B44886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0"/>
            <a:ext cx="12192000" cy="1311965"/>
          </a:xfrm>
          <a:prstGeom prst="rect">
            <a:avLst/>
          </a:prstGeom>
        </p:spPr>
      </p:pic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D2AB2808-7E24-4CB4-A824-B0EDEE31BC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4044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43726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D6F9EA59-1990-44FB-BDCF-0184B44886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0"/>
            <a:ext cx="12192000" cy="13119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2EB651-C764-40D0-8112-58FA01695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809" y="325373"/>
            <a:ext cx="10995991" cy="94684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Show of hands…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5176D-139E-489E-B6F6-BD4969DD5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637338"/>
            <a:ext cx="10995991" cy="45396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Who is a: </a:t>
            </a:r>
          </a:p>
          <a:p>
            <a:r>
              <a:rPr lang="en-US" dirty="0"/>
              <a:t>physician – Neurologist? </a:t>
            </a:r>
          </a:p>
          <a:p>
            <a:r>
              <a:rPr lang="en-US" dirty="0"/>
              <a:t>physician – Emergency Medicine?</a:t>
            </a:r>
          </a:p>
          <a:p>
            <a:r>
              <a:rPr lang="en-US" dirty="0"/>
              <a:t>physician – other? </a:t>
            </a:r>
          </a:p>
          <a:p>
            <a:r>
              <a:rPr lang="en-US" dirty="0"/>
              <a:t>Stroke Coordinator?</a:t>
            </a:r>
          </a:p>
          <a:p>
            <a:r>
              <a:rPr lang="en-US" dirty="0"/>
              <a:t>staff nurse (not Stroke Coordinator)?</a:t>
            </a:r>
          </a:p>
          <a:p>
            <a:r>
              <a:rPr lang="en-US" dirty="0"/>
              <a:t>EMS Professional – ALS? </a:t>
            </a:r>
          </a:p>
          <a:p>
            <a:r>
              <a:rPr lang="en-US" dirty="0"/>
              <a:t>EMS Professional – BLS? </a:t>
            </a:r>
          </a:p>
          <a:p>
            <a:r>
              <a:rPr lang="en-US" dirty="0"/>
              <a:t>other?</a:t>
            </a:r>
          </a:p>
        </p:txBody>
      </p:sp>
    </p:spTree>
    <p:extLst>
      <p:ext uri="{BB962C8B-B14F-4D97-AF65-F5344CB8AC3E}">
        <p14:creationId xmlns:p14="http://schemas.microsoft.com/office/powerpoint/2010/main" val="3168024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D6F9EA59-1990-44FB-BDCF-0184B44886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0"/>
            <a:ext cx="12192000" cy="13119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2EB651-C764-40D0-8112-58FA01695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809" y="325373"/>
            <a:ext cx="10995991" cy="94684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Show of hands…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5176D-139E-489E-B6F6-BD4969DD5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637338"/>
            <a:ext cx="10995991" cy="45396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Who is from: </a:t>
            </a:r>
          </a:p>
          <a:p>
            <a:r>
              <a:rPr lang="en-US" dirty="0"/>
              <a:t>a State Designated Comprehensive Stroke Center?</a:t>
            </a:r>
          </a:p>
          <a:p>
            <a:r>
              <a:rPr lang="en-US" dirty="0"/>
              <a:t>a State Designated Primary Stroke Center?</a:t>
            </a:r>
          </a:p>
          <a:p>
            <a:r>
              <a:rPr lang="en-US" dirty="0"/>
              <a:t>the NJ Department of Health?</a:t>
            </a:r>
          </a:p>
        </p:txBody>
      </p:sp>
    </p:spTree>
    <p:extLst>
      <p:ext uri="{BB962C8B-B14F-4D97-AF65-F5344CB8AC3E}">
        <p14:creationId xmlns:p14="http://schemas.microsoft.com/office/powerpoint/2010/main" val="552815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D6F9EA59-1990-44FB-BDCF-0184B44886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0"/>
            <a:ext cx="12192000" cy="13119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2EB651-C764-40D0-8112-58FA01695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809" y="325373"/>
            <a:ext cx="10995991" cy="94684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Show of hands…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5176D-139E-489E-B6F6-BD4969DD5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637338"/>
            <a:ext cx="10995991" cy="4539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Who is from a hospital that:</a:t>
            </a:r>
          </a:p>
          <a:p>
            <a:r>
              <a:rPr lang="en-US" dirty="0"/>
              <a:t>has EMS representation on its stroke team?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Who is from a hospital that:</a:t>
            </a:r>
          </a:p>
          <a:p>
            <a:r>
              <a:rPr lang="en-US" dirty="0"/>
              <a:t>performs CTA at the same time as initial CT scan?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Who is from a hospital that:</a:t>
            </a:r>
          </a:p>
          <a:p>
            <a:r>
              <a:rPr lang="en-US" dirty="0"/>
              <a:t>coordinates stroke care across all hospitals within their health system?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954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D6F9EA59-1990-44FB-BDCF-0184B44886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0"/>
            <a:ext cx="12192000" cy="13119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2EB651-C764-40D0-8112-58FA01695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809" y="325373"/>
            <a:ext cx="10995991" cy="94684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Landscape of Acute Stroke Care in NJ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5176D-139E-489E-B6F6-BD4969DD5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535063"/>
            <a:ext cx="10995991" cy="520372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</a:t>
            </a:r>
            <a:r>
              <a:rPr lang="en-US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Acute care hospitals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</a:t>
            </a:r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designated Primary Stroke Centers</a:t>
            </a:r>
          </a:p>
          <a:p>
            <a:pPr marL="0" indent="0">
              <a:buNone/>
            </a:pPr>
            <a:endParaRPr lang="en-U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designated Comprehensive Stroke Centers</a:t>
            </a:r>
          </a:p>
          <a:p>
            <a:pPr marL="0" indent="0">
              <a:buNone/>
            </a:pPr>
            <a:endParaRPr lang="en-US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r>
              <a:rPr lang="en-US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EMS agencies</a:t>
            </a:r>
          </a:p>
          <a:p>
            <a:pPr marL="0" indent="0">
              <a:buNone/>
            </a:pPr>
            <a:endParaRPr lang="en-US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 based programs</a:t>
            </a:r>
          </a:p>
          <a:p>
            <a:pPr marL="0" indent="0"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E14490F-EEF3-4AAC-929D-3BEC172B51AC}"/>
              </a:ext>
            </a:extLst>
          </p:cNvPr>
          <p:cNvGrpSpPr/>
          <p:nvPr/>
        </p:nvGrpSpPr>
        <p:grpSpPr>
          <a:xfrm>
            <a:off x="544074" y="1188102"/>
            <a:ext cx="1151467" cy="1083734"/>
            <a:chOff x="357809" y="1289146"/>
            <a:chExt cx="1151467" cy="1083734"/>
          </a:xfrm>
          <a:solidFill>
            <a:schemeClr val="bg1">
              <a:lumMod val="95000"/>
            </a:schemeClr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CEC4DE4-CAF7-4895-A251-ECEA27830F95}"/>
                </a:ext>
              </a:extLst>
            </p:cNvPr>
            <p:cNvSpPr/>
            <p:nvPr/>
          </p:nvSpPr>
          <p:spPr>
            <a:xfrm>
              <a:off x="357809" y="1289146"/>
              <a:ext cx="1151467" cy="1083734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277275B-E8EF-4B13-87DD-DFCCABFBD54D}"/>
                </a:ext>
              </a:extLst>
            </p:cNvPr>
            <p:cNvSpPr txBox="1"/>
            <p:nvPr/>
          </p:nvSpPr>
          <p:spPr>
            <a:xfrm>
              <a:off x="544075" y="1477070"/>
              <a:ext cx="77893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71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7BCCAD0-B85E-453F-ADA3-0EA8992B4D5D}"/>
              </a:ext>
            </a:extLst>
          </p:cNvPr>
          <p:cNvGrpSpPr/>
          <p:nvPr/>
        </p:nvGrpSpPr>
        <p:grpSpPr>
          <a:xfrm>
            <a:off x="544073" y="4044298"/>
            <a:ext cx="1151467" cy="1083734"/>
            <a:chOff x="357809" y="1289146"/>
            <a:chExt cx="1151467" cy="1083734"/>
          </a:xfrm>
          <a:solidFill>
            <a:schemeClr val="bg1">
              <a:lumMod val="95000"/>
            </a:schemeClr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84C207F-0038-41A0-A71B-6B802AE5849D}"/>
                </a:ext>
              </a:extLst>
            </p:cNvPr>
            <p:cNvSpPr/>
            <p:nvPr/>
          </p:nvSpPr>
          <p:spPr>
            <a:xfrm>
              <a:off x="357809" y="1289146"/>
              <a:ext cx="1151467" cy="1083734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BCE29DC-D1F3-4100-A230-3DDA4D93F9C1}"/>
                </a:ext>
              </a:extLst>
            </p:cNvPr>
            <p:cNvSpPr txBox="1"/>
            <p:nvPr/>
          </p:nvSpPr>
          <p:spPr>
            <a:xfrm>
              <a:off x="544075" y="1595032"/>
              <a:ext cx="778934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&gt;450</a:t>
              </a:r>
            </a:p>
          </p:txBody>
        </p:sp>
      </p:grp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C6441CC-4028-428A-94BD-7D15F9993C49}"/>
              </a:ext>
            </a:extLst>
          </p:cNvPr>
          <p:cNvSpPr/>
          <p:nvPr/>
        </p:nvSpPr>
        <p:spPr>
          <a:xfrm>
            <a:off x="1644741" y="2091709"/>
            <a:ext cx="745067" cy="69797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0A89ABE-5136-4055-8C57-923B9682C0E8}"/>
              </a:ext>
            </a:extLst>
          </p:cNvPr>
          <p:cNvSpPr/>
          <p:nvPr/>
        </p:nvSpPr>
        <p:spPr>
          <a:xfrm>
            <a:off x="1644741" y="2856247"/>
            <a:ext cx="745067" cy="69797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5603176-E2AB-40C6-B4C2-EFF551AD67E9}"/>
              </a:ext>
            </a:extLst>
          </p:cNvPr>
          <p:cNvSpPr/>
          <p:nvPr/>
        </p:nvSpPr>
        <p:spPr>
          <a:xfrm>
            <a:off x="1644741" y="5128032"/>
            <a:ext cx="745067" cy="69797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C8B18BA-77D4-4675-93D2-FF01438F060B}"/>
              </a:ext>
            </a:extLst>
          </p:cNvPr>
          <p:cNvSpPr txBox="1"/>
          <p:nvPr/>
        </p:nvSpPr>
        <p:spPr>
          <a:xfrm>
            <a:off x="1767688" y="2202167"/>
            <a:ext cx="778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4A037B1-8BA2-4C99-AB7C-779EBC558E99}"/>
              </a:ext>
            </a:extLst>
          </p:cNvPr>
          <p:cNvSpPr txBox="1"/>
          <p:nvPr/>
        </p:nvSpPr>
        <p:spPr>
          <a:xfrm>
            <a:off x="1767688" y="2948717"/>
            <a:ext cx="778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E242FB-C15E-486F-B7B4-FED9638F7E2D}"/>
              </a:ext>
            </a:extLst>
          </p:cNvPr>
          <p:cNvSpPr txBox="1"/>
          <p:nvPr/>
        </p:nvSpPr>
        <p:spPr>
          <a:xfrm>
            <a:off x="1767688" y="5238490"/>
            <a:ext cx="778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277898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CB0C40-0D18-4BC1-BEB8-297C233262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5814" y="1290235"/>
            <a:ext cx="6450378" cy="52187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D6F9EA59-1990-44FB-BDCF-0184B44886C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0"/>
            <a:ext cx="12192000" cy="131196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03E9990-41AF-467D-AFCD-D00BAB66FEC9}"/>
              </a:ext>
            </a:extLst>
          </p:cNvPr>
          <p:cNvSpPr txBox="1"/>
          <p:nvPr/>
        </p:nvSpPr>
        <p:spPr>
          <a:xfrm>
            <a:off x="220133" y="2474892"/>
            <a:ext cx="4809067" cy="20431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NJ Department of Health, </a:t>
            </a:r>
          </a:p>
          <a:p>
            <a:pPr algn="ctr"/>
            <a:r>
              <a:rPr lang="en-US" sz="2200" dirty="0"/>
              <a:t>Office of Emergency Medical Services</a:t>
            </a:r>
          </a:p>
          <a:p>
            <a:pPr algn="ctr"/>
            <a:r>
              <a:rPr lang="en-US" sz="3500" dirty="0"/>
              <a:t>Prehospital Stroke Guidelines*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8BA5C-706C-4F17-BB43-D375B8A1139C}"/>
              </a:ext>
            </a:extLst>
          </p:cNvPr>
          <p:cNvSpPr txBox="1"/>
          <p:nvPr/>
        </p:nvSpPr>
        <p:spPr>
          <a:xfrm>
            <a:off x="0" y="6508987"/>
            <a:ext cx="95641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 Light (Heading)"/>
              </a:rPr>
              <a:t>*Developed for prehospital providers including BLS and ALS and apply to care of all patients with possible stroke and TIA symptoms</a:t>
            </a: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169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315691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965"/>
            <a:ext cx="12192000" cy="6858000"/>
          </a:xfrm>
          <a:prstGeom prst="rect">
            <a:avLst/>
          </a:prstGeom>
        </p:spPr>
      </p:pic>
      <p:sp>
        <p:nvSpPr>
          <p:cNvPr id="16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50584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Graphic 8" descr="Medical">
            <a:extLst>
              <a:ext uri="{FF2B5EF4-FFF2-40B4-BE49-F238E27FC236}">
                <a16:creationId xmlns:a16="http://schemas.microsoft.com/office/drawing/2014/main" id="{A5BE8BA1-E8A9-454F-9E32-03FF30AC00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0254" y="2941054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5176D-139E-489E-B6F6-BD4969DD5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1681" y="3175000"/>
            <a:ext cx="6874998" cy="1325564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When patients are routed to an appropriate hospital, patient outcomes (e.g., morbidity and mortality) and hospital resources can be maximized. 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There is an opportunity to 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improve stroke care</a:t>
            </a:r>
            <a:r>
              <a:rPr lang="en-US" dirty="0">
                <a:solidFill>
                  <a:srgbClr val="000000"/>
                </a:solidFill>
              </a:rPr>
              <a:t> by supporting 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EMS routing decision-making</a:t>
            </a:r>
            <a:r>
              <a:rPr lang="en-US" dirty="0">
                <a:solidFill>
                  <a:srgbClr val="000000"/>
                </a:solidFill>
              </a:rPr>
              <a:t> through stroke identification and severity 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assessment tools.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 descr="A picture containing outdoor, person&#10;&#10;Description generated with high confidence">
            <a:extLst>
              <a:ext uri="{FF2B5EF4-FFF2-40B4-BE49-F238E27FC236}">
                <a16:creationId xmlns:a16="http://schemas.microsoft.com/office/drawing/2014/main" id="{D6F9EA59-1990-44FB-BDCF-0184B44886C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4"/>
          <a:stretch/>
        </p:blipFill>
        <p:spPr>
          <a:xfrm>
            <a:off x="0" y="0"/>
            <a:ext cx="12192000" cy="131196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7104FC65-BC3C-414B-87F9-492461994B4C}"/>
              </a:ext>
            </a:extLst>
          </p:cNvPr>
          <p:cNvSpPr txBox="1">
            <a:spLocks/>
          </p:cNvSpPr>
          <p:nvPr/>
        </p:nvSpPr>
        <p:spPr>
          <a:xfrm>
            <a:off x="357809" y="325373"/>
            <a:ext cx="10995991" cy="946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</a:rPr>
              <a:t>Opportunities to Improve Stroke Care in NJ</a:t>
            </a:r>
          </a:p>
        </p:txBody>
      </p:sp>
    </p:spTree>
    <p:extLst>
      <p:ext uri="{BB962C8B-B14F-4D97-AF65-F5344CB8AC3E}">
        <p14:creationId xmlns:p14="http://schemas.microsoft.com/office/powerpoint/2010/main" val="2135860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344C836-6FE9-454E-B589-6F02E7D26FC4}" vid="{976D0390-5756-48C5-B1E6-8DFD5CF066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690</Words>
  <Application>Microsoft Office PowerPoint</Application>
  <PresentationFormat>Widescreen</PresentationFormat>
  <Paragraphs>111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(body)</vt:lpstr>
      <vt:lpstr>Calibri Light</vt:lpstr>
      <vt:lpstr>Calibri Light (Heading)</vt:lpstr>
      <vt:lpstr>Office Theme</vt:lpstr>
      <vt:lpstr>Bitmap Image</vt:lpstr>
      <vt:lpstr> 13th Annual NECC Summit Thursday, October 25th State Stroke Systems:  New Jersey Breakout Session</vt:lpstr>
      <vt:lpstr>Disclosures</vt:lpstr>
      <vt:lpstr>Agenda</vt:lpstr>
      <vt:lpstr>Show of hands…</vt:lpstr>
      <vt:lpstr>Show of hands…</vt:lpstr>
      <vt:lpstr>Show of hands…</vt:lpstr>
      <vt:lpstr>Landscape of Acute Stroke Care in NJ</vt:lpstr>
      <vt:lpstr>PowerPoint Presentation</vt:lpstr>
      <vt:lpstr>PowerPoint Presentation</vt:lpstr>
      <vt:lpstr>PowerPoint Presentation</vt:lpstr>
      <vt:lpstr>Statewide Stroke Severity Scale</vt:lpstr>
      <vt:lpstr>Discussion and 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13th Annual NECC Summit Thursday, October 25th State Stroke Systems:  New Jersey Breakout Session</dc:title>
  <dc:creator>Kimberly Chapoy Casas</dc:creator>
  <cp:lastModifiedBy>Kimberly Chapoy Casas</cp:lastModifiedBy>
  <cp:revision>27</cp:revision>
  <dcterms:created xsi:type="dcterms:W3CDTF">2018-10-17T16:13:03Z</dcterms:created>
  <dcterms:modified xsi:type="dcterms:W3CDTF">2018-10-23T15:07:02Z</dcterms:modified>
</cp:coreProperties>
</file>