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78" r:id="rId2"/>
    <p:sldId id="279" r:id="rId3"/>
    <p:sldId id="325" r:id="rId4"/>
    <p:sldId id="354" r:id="rId5"/>
    <p:sldId id="358" r:id="rId6"/>
    <p:sldId id="336" r:id="rId7"/>
    <p:sldId id="351" r:id="rId8"/>
    <p:sldId id="327" r:id="rId9"/>
    <p:sldId id="353" r:id="rId10"/>
    <p:sldId id="356" r:id="rId11"/>
    <p:sldId id="357" r:id="rId12"/>
    <p:sldId id="338" r:id="rId1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89C"/>
    <a:srgbClr val="F7F7F7"/>
    <a:srgbClr val="007CA4"/>
    <a:srgbClr val="17FFD9"/>
    <a:srgbClr val="00B891"/>
    <a:srgbClr val="000066"/>
    <a:srgbClr val="C0C0C0"/>
    <a:srgbClr val="F6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0" autoAdjust="0"/>
    <p:restoredTop sz="86299"/>
  </p:normalViewPr>
  <p:slideViewPr>
    <p:cSldViewPr>
      <p:cViewPr>
        <p:scale>
          <a:sx n="94" d="100"/>
          <a:sy n="94" d="100"/>
        </p:scale>
        <p:origin x="-808" y="-32"/>
      </p:cViewPr>
      <p:guideLst>
        <p:guide orient="horz" pos="2112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1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cottraymond:Dropbox%20(Partners%20HealthCare):Stroke:stroke_aha_submission:combined_stroke_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Outcome</a:t>
            </a:r>
            <a:r>
              <a:rPr lang="en-US" sz="2400" b="0" baseline="0" dirty="0" smtClean="0"/>
              <a:t> Distribution</a:t>
            </a:r>
            <a:endParaRPr lang="en-US" sz="2400" b="0" dirty="0"/>
          </a:p>
        </c:rich>
      </c:tx>
      <c:layout>
        <c:manualLayout>
          <c:xMode val="edge"/>
          <c:yMode val="edge"/>
          <c:x val="0.206196441353922"/>
          <c:y val="0.03006777137932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071070661622"/>
          <c:y val="0.158273984408665"/>
          <c:w val="0.745119444815161"/>
          <c:h val="0.3414647236259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Sheet4!$B$16</c:f>
              <c:strCache>
                <c:ptCount val="1"/>
                <c:pt idx="0">
                  <c:v>mRS 0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Sheet4!$C$15:$D$15</c:f>
              <c:strCache>
                <c:ptCount val="2"/>
                <c:pt idx="0">
                  <c:v>1-3 passes</c:v>
                </c:pt>
                <c:pt idx="1">
                  <c:v>&gt; 3 passes</c:v>
                </c:pt>
              </c:strCache>
            </c:strRef>
          </c:cat>
          <c:val>
            <c:numRef>
              <c:f>Sheet4!$C$16:$D$16</c:f>
              <c:numCache>
                <c:formatCode>General</c:formatCode>
                <c:ptCount val="2"/>
                <c:pt idx="0">
                  <c:v>11.24260355029586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B0-467A-9131-FDA40AEAB8FE}"/>
            </c:ext>
          </c:extLst>
        </c:ser>
        <c:ser>
          <c:idx val="2"/>
          <c:order val="1"/>
          <c:tx>
            <c:strRef>
              <c:f>Sheet4!$B$17</c:f>
              <c:strCache>
                <c:ptCount val="1"/>
                <c:pt idx="0">
                  <c:v>mRS 1-2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Sheet4!$C$15:$D$15</c:f>
              <c:strCache>
                <c:ptCount val="2"/>
                <c:pt idx="0">
                  <c:v>1-3 passes</c:v>
                </c:pt>
                <c:pt idx="1">
                  <c:v>&gt; 3 passes</c:v>
                </c:pt>
              </c:strCache>
            </c:strRef>
          </c:cat>
          <c:val>
            <c:numRef>
              <c:f>Sheet4!$C$17:$D$17</c:f>
              <c:numCache>
                <c:formatCode>General</c:formatCode>
                <c:ptCount val="2"/>
                <c:pt idx="0">
                  <c:v>37.27810650887576</c:v>
                </c:pt>
                <c:pt idx="1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0-467A-9131-FDA40AEAB8FE}"/>
            </c:ext>
          </c:extLst>
        </c:ser>
        <c:ser>
          <c:idx val="0"/>
          <c:order val="2"/>
          <c:tx>
            <c:strRef>
              <c:f>Sheet4!$B$18</c:f>
              <c:strCache>
                <c:ptCount val="1"/>
                <c:pt idx="0">
                  <c:v>mRS 3-4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Sheet4!$C$15:$D$15</c:f>
              <c:strCache>
                <c:ptCount val="2"/>
                <c:pt idx="0">
                  <c:v>1-3 passes</c:v>
                </c:pt>
                <c:pt idx="1">
                  <c:v>&gt; 3 passes</c:v>
                </c:pt>
              </c:strCache>
            </c:strRef>
          </c:cat>
          <c:val>
            <c:numRef>
              <c:f>Sheet4!$C$18:$D$18</c:f>
              <c:numCache>
                <c:formatCode>General</c:formatCode>
                <c:ptCount val="2"/>
                <c:pt idx="0">
                  <c:v>30.17751479289941</c:v>
                </c:pt>
                <c:pt idx="1">
                  <c:v>43.75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B0-467A-9131-FDA40AEAB8FE}"/>
            </c:ext>
          </c:extLst>
        </c:ser>
        <c:ser>
          <c:idx val="3"/>
          <c:order val="3"/>
          <c:tx>
            <c:strRef>
              <c:f>Sheet4!$B$19</c:f>
              <c:strCache>
                <c:ptCount val="1"/>
                <c:pt idx="0">
                  <c:v>mRS 5-6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Sheet4!$C$15:$D$15</c:f>
              <c:strCache>
                <c:ptCount val="2"/>
                <c:pt idx="0">
                  <c:v>1-3 passes</c:v>
                </c:pt>
                <c:pt idx="1">
                  <c:v>&gt; 3 passes</c:v>
                </c:pt>
              </c:strCache>
            </c:strRef>
          </c:cat>
          <c:val>
            <c:numRef>
              <c:f>Sheet4!$C$19:$D$19</c:f>
              <c:numCache>
                <c:formatCode>General</c:formatCode>
                <c:ptCount val="2"/>
                <c:pt idx="0">
                  <c:v>21.301775147929</c:v>
                </c:pt>
                <c:pt idx="1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B0-467A-9131-FDA40AEAB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2083966312"/>
        <c:axId val="2083959608"/>
      </c:barChart>
      <c:catAx>
        <c:axId val="2083966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959608"/>
        <c:crosses val="autoZero"/>
        <c:auto val="1"/>
        <c:lblAlgn val="ctr"/>
        <c:lblOffset val="100"/>
        <c:noMultiLvlLbl val="0"/>
      </c:catAx>
      <c:valAx>
        <c:axId val="20839596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 smtClean="0"/>
                  <a:t>Patients (%)</a:t>
                </a:r>
                <a:endParaRPr lang="en-US" sz="1600" b="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966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7539780183727"/>
          <c:y val="0.67097426254554"/>
          <c:w val="0.562817011154856"/>
          <c:h val="0.162546911113723"/>
        </c:manualLayout>
      </c:layout>
      <c:overlay val="0"/>
      <c:spPr>
        <a:effectLst>
          <a:softEdge rad="546100"/>
        </a:effectLst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5FB37288-E8CE-CA40-8DFF-ACE852195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581F0AA3-046E-4C43-92DA-D92544B41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0B83D9B2-89B5-424A-9AD4-3743C1F3D43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0AA3-046E-4C43-92DA-D92544B413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86200" y="1371600"/>
            <a:ext cx="5029200" cy="2286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86200" y="4038600"/>
            <a:ext cx="5029200" cy="1219200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F7D89C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" name="Picture 5" descr="IMG_324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76202"/>
            <a:ext cx="2823482" cy="79057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5715000" y="5762625"/>
            <a:ext cx="3124200" cy="908720"/>
            <a:chOff x="5715000" y="5762625"/>
            <a:chExt cx="3124200" cy="908720"/>
          </a:xfrm>
        </p:grpSpPr>
        <p:pic>
          <p:nvPicPr>
            <p:cNvPr id="61450" name="Picture 10" descr="Neurosurgery_Whit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762627"/>
              <a:ext cx="2895600" cy="79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Massachusetts_General_Hospital_logo.svg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5762625"/>
              <a:ext cx="779014" cy="908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FE4BB-9CD9-BE44-BF39-C45D51B09F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0EC824-6028-524F-B75B-5C04700B7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1DA6C-C890-F14F-92A2-AC09DBE0C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4050C-3551-3049-92FC-C81E0BE74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C31A63-30B5-0C4E-9D58-CD362A6E1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2B1C1C-0FBE-FB41-820E-4547C5D7C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22ADB-187E-FB48-83AC-FB7391038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725212-DCF3-0E4C-8A45-7A4AC8F7F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0AF7ED-2DC6-CA4E-A15D-207E47EB3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7CF21-4450-9C4A-B547-5326C3638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7245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Univers 47 CondensedLight" charset="0"/>
              </a:defRPr>
            </a:lvl1pPr>
          </a:lstStyle>
          <a:p>
            <a:fld id="{50BCA13F-C151-2346-9299-2C6984B6CC2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0428" name="Picture 12" descr="Neurosurgery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37" y="6096000"/>
            <a:ext cx="22234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3247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4325"/>
            <a:ext cx="1589314" cy="445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762000"/>
            <a:ext cx="5105400" cy="1981200"/>
          </a:xfrm>
        </p:spPr>
        <p:txBody>
          <a:bodyPr/>
          <a:lstStyle/>
          <a:p>
            <a:r>
              <a:rPr lang="en-US" sz="3200" dirty="0"/>
              <a:t>When to Stop: Diminishing Returns from Additional </a:t>
            </a:r>
            <a:r>
              <a:rPr lang="en-US" sz="3200" dirty="0" err="1"/>
              <a:t>Thrombectomy</a:t>
            </a:r>
            <a:r>
              <a:rPr lang="en-US" sz="3200" dirty="0"/>
              <a:t> </a:t>
            </a:r>
            <a:r>
              <a:rPr lang="en-US" sz="3200" dirty="0" smtClean="0"/>
              <a:t>Passes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86200" y="2971800"/>
            <a:ext cx="5029200" cy="1219200"/>
          </a:xfrm>
        </p:spPr>
        <p:txBody>
          <a:bodyPr/>
          <a:lstStyle/>
          <a:p>
            <a:r>
              <a:rPr lang="en-US" sz="2000" dirty="0"/>
              <a:t>Scott B. </a:t>
            </a:r>
            <a:r>
              <a:rPr lang="en-US" sz="2000" dirty="0" smtClean="0"/>
              <a:t>Raymond MD PhD, </a:t>
            </a:r>
            <a:r>
              <a:rPr lang="en-US" sz="2000" dirty="0"/>
              <a:t>Matthew J. </a:t>
            </a:r>
            <a:r>
              <a:rPr lang="en-US" sz="2000" dirty="0" smtClean="0"/>
              <a:t>Koch MD, </a:t>
            </a:r>
            <a:r>
              <a:rPr lang="en-US" sz="2000" dirty="0"/>
              <a:t>James D. </a:t>
            </a:r>
            <a:r>
              <a:rPr lang="en-US" sz="2000" dirty="0" err="1" smtClean="0"/>
              <a:t>Rabinov</a:t>
            </a:r>
            <a:r>
              <a:rPr lang="en-US" sz="2000" dirty="0" smtClean="0"/>
              <a:t> MD, </a:t>
            </a:r>
            <a:r>
              <a:rPr lang="en-US" sz="2000" dirty="0" err="1"/>
              <a:t>Thabele</a:t>
            </a:r>
            <a:r>
              <a:rPr lang="en-US" sz="2000" dirty="0"/>
              <a:t> Leslie-</a:t>
            </a:r>
            <a:r>
              <a:rPr lang="en-US" sz="2000" dirty="0" err="1" smtClean="0"/>
              <a:t>Mazwi</a:t>
            </a:r>
            <a:r>
              <a:rPr lang="en-US" sz="2000" dirty="0" smtClean="0"/>
              <a:t> MD, </a:t>
            </a:r>
            <a:r>
              <a:rPr lang="en-US" sz="2000" dirty="0"/>
              <a:t>Christopher J. </a:t>
            </a:r>
            <a:r>
              <a:rPr lang="en-US" sz="2000" dirty="0" smtClean="0"/>
              <a:t>Stapleton MD, </a:t>
            </a:r>
            <a:r>
              <a:rPr lang="en-US" sz="2000" dirty="0" err="1"/>
              <a:t>Aman</a:t>
            </a:r>
            <a:r>
              <a:rPr lang="en-US" sz="2000" dirty="0"/>
              <a:t> B. </a:t>
            </a:r>
            <a:r>
              <a:rPr lang="en-US" sz="2000" dirty="0" smtClean="0"/>
              <a:t>Patel MD</a:t>
            </a:r>
          </a:p>
          <a:p>
            <a:endParaRPr lang="en-US" dirty="0"/>
          </a:p>
          <a:p>
            <a:r>
              <a:rPr lang="en-US" dirty="0" smtClean="0"/>
              <a:t>Massachusetts General Hospital</a:t>
            </a:r>
          </a:p>
          <a:p>
            <a:r>
              <a:rPr lang="en-US" dirty="0" smtClean="0"/>
              <a:t>Harvard Medical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2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458200" cy="3733800"/>
          </a:xfrm>
        </p:spPr>
        <p:txBody>
          <a:bodyPr/>
          <a:lstStyle/>
          <a:p>
            <a:r>
              <a:rPr lang="en-US" dirty="0" smtClean="0"/>
              <a:t>Reperfusion is usually achieved after 3 passes (&gt;70%).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Refractory occlusion requiring &gt; 3 passes are much less likely to </a:t>
            </a:r>
            <a:r>
              <a:rPr lang="en-US" dirty="0" err="1" smtClean="0"/>
              <a:t>recanalize</a:t>
            </a:r>
            <a:r>
              <a:rPr lang="en-US" dirty="0" smtClean="0"/>
              <a:t> (&lt; 40%) or have good outcomes (&lt; 20%).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1DA6C-C890-F14F-92A2-AC09DBE0C6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343400"/>
          </a:xfrm>
        </p:spPr>
        <p:txBody>
          <a:bodyPr/>
          <a:lstStyle/>
          <a:p>
            <a:r>
              <a:rPr lang="en-US" dirty="0" err="1" smtClean="0"/>
              <a:t>Thrombectomy</a:t>
            </a:r>
            <a:r>
              <a:rPr lang="en-US" dirty="0" smtClean="0"/>
              <a:t> can be stopped after 3 passes based on futility (unlikely to help).</a:t>
            </a:r>
          </a:p>
          <a:p>
            <a:endParaRPr lang="en-US" dirty="0"/>
          </a:p>
          <a:p>
            <a:r>
              <a:rPr lang="en-US" dirty="0" smtClean="0"/>
              <a:t>Although associated risks are expected to increase with additional passes, this observation was not statistically significant.</a:t>
            </a:r>
          </a:p>
          <a:p>
            <a:endParaRPr lang="en-US" dirty="0"/>
          </a:p>
          <a:p>
            <a:r>
              <a:rPr lang="en-US" dirty="0"/>
              <a:t>Attempts beyond 3 passes should be used </a:t>
            </a:r>
            <a:r>
              <a:rPr lang="en-US" dirty="0" smtClean="0"/>
              <a:t>very sparingly </a:t>
            </a:r>
            <a:r>
              <a:rPr lang="en-US" dirty="0"/>
              <a:t>in the context of </a:t>
            </a:r>
            <a:r>
              <a:rPr lang="en-US" dirty="0" smtClean="0"/>
              <a:t>an individual </a:t>
            </a:r>
            <a:r>
              <a:rPr lang="en-US" dirty="0"/>
              <a:t>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1DA6C-C890-F14F-92A2-AC09DBE0C6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1DA6C-C890-F14F-92A2-AC09DBE0C6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2950" y="1524000"/>
            <a:ext cx="758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 smtClean="0">
                <a:latin typeface="Calibri" charset="0"/>
                <a:ea typeface="Calibri" charset="0"/>
                <a:cs typeface="Times New Roman" charset="0"/>
              </a:rPr>
              <a:t>Goyal</a:t>
            </a: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et al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. Endovascular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after large-vessel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ischaemic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stroke: a meta-analysis of individual patient data from five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randomised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trials. Lancet. </a:t>
            </a: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2016;387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(10029):1723-31</a:t>
            </a:r>
            <a:r>
              <a:rPr lang="en-US" sz="1400" b="1" dirty="0" smtClean="0">
                <a:latin typeface="Calibri" charset="0"/>
                <a:ea typeface="Calibri" charset="0"/>
                <a:cs typeface="Times New Roman" charset="0"/>
              </a:rPr>
              <a:t>.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 smtClean="0">
                <a:latin typeface="Calibri" charset="0"/>
                <a:ea typeface="Calibri" charset="0"/>
                <a:cs typeface="Times New Roman" charset="0"/>
              </a:rPr>
              <a:t>Alawieh</a:t>
            </a:r>
            <a:r>
              <a:rPr lang="en-US" sz="1400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et al. The golden 35 min of stroke intervention with ADAPT: effect of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procedural time in acute ischemic stroke on outcome. J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Neurointerv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Surg. 2018;10(3):213-220.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Schwaiger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et al. The curved MCA: influence of vessel anatomy on recanalization results of mechanical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after acute ischemic stroke. AJNR Am J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Neuroradiol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. 2015;36(5):971-976.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Gascou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et al. Stent retrievers in acute ischemic stroke: complications and failures during the perioperative period. AJNR Am J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Neuroradiol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. 2014;35(4):734-740.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Kim et al. Effect of intracranial atherosclerotic disease on endovascular treatment for patients with acute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vertebrobasilar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occlusion. AJNR Am J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Neuroradiol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. 2016</a:t>
            </a:r>
            <a:r>
              <a:rPr lang="is-IS" sz="1400" dirty="0">
                <a:latin typeface="Calibri" charset="0"/>
                <a:ea typeface="Calibri" charset="0"/>
                <a:cs typeface="Times New Roman" charset="0"/>
              </a:rPr>
              <a:t>;37(11):2072-2078.</a:t>
            </a:r>
            <a:endParaRPr lang="en-US" sz="1400" dirty="0"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Mokin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et al. Thrombus density predicts successful recanalization with Solitaire stent retriever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in acute ischemic stroke. J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Neurointerv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Surg. 2015;7(2):104-107.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Yoo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et al. Impact of thrombus length on outcomes after intra-arterial aspiration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in the THERAPY Trial. Stroke. 2017;48(7):1895-1900.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Mistry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et al. Mechanical </a:t>
            </a:r>
            <a:r>
              <a:rPr lang="en-US" sz="1400" dirty="0" err="1">
                <a:latin typeface="Calibri" charset="0"/>
                <a:ea typeface="Calibri" charset="0"/>
                <a:cs typeface="Times New Roman" charset="0"/>
              </a:rPr>
              <a:t>thrombectomy</a:t>
            </a:r>
            <a:r>
              <a:rPr lang="en-US" sz="1400" dirty="0">
                <a:latin typeface="Calibri" charset="0"/>
                <a:ea typeface="Calibri" charset="0"/>
                <a:cs typeface="Times New Roman" charset="0"/>
              </a:rPr>
              <a:t> outcomes with and without intravenous thrombolysis in stroke patients: a meta-analysis. Stroke. 2017;48(9):2450-2456.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2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Disclosures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Scott B. Raymond MD PhD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No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disclosures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Aman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B. Patel PhD</a:t>
            </a:r>
          </a:p>
          <a:p>
            <a:pPr marL="457200" lvl="1" indent="0">
              <a:buNone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Financial Disclosure: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Consultant – Medtronic, Penumbra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2</a:t>
            </a:fld>
            <a:endParaRPr lang="en-US" altLang="en-US" sz="900">
              <a:latin typeface="Univers 47 Condensed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72000" y="1219200"/>
            <a:ext cx="4572000" cy="5638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Introduction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4572000" cy="198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Recanalization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sometimes requires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repeated attempts and prolonged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procedures.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3</a:t>
            </a:fld>
            <a:endParaRPr lang="en-US" altLang="en-US" sz="900">
              <a:latin typeface="Univers 47 Condensed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3349"/>
          <a:stretch/>
        </p:blipFill>
        <p:spPr>
          <a:xfrm>
            <a:off x="59801" y="3657600"/>
            <a:ext cx="4435999" cy="1254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0" y="5257800"/>
            <a:ext cx="4034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HERMES trial, </a:t>
            </a:r>
            <a:r>
              <a:rPr lang="en-US" sz="1600" dirty="0" err="1" smtClean="0"/>
              <a:t>Goyal</a:t>
            </a:r>
            <a:r>
              <a:rPr lang="en-US" sz="1600" dirty="0" smtClean="0"/>
              <a:t> et al, Lancet, 2016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963" y="2667000"/>
            <a:ext cx="4573037" cy="341815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727" y="20574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Thrombectomy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is the most effective therapy for acute large vessel occlusion.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6290846"/>
            <a:ext cx="261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Alawieh</a:t>
            </a:r>
            <a:r>
              <a:rPr lang="en-US" sz="1600" dirty="0" smtClean="0"/>
              <a:t> et al, JNIS,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40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QUESTION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4</a:t>
            </a:fld>
            <a:endParaRPr lang="en-US" altLang="en-US" sz="900">
              <a:latin typeface="Univers 47 CondensedLight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90" t="180" r="10954"/>
          <a:stretch/>
        </p:blipFill>
        <p:spPr>
          <a:xfrm>
            <a:off x="762000" y="1676400"/>
            <a:ext cx="3124200" cy="324445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16002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What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is the appropriate next step?</a:t>
            </a:r>
          </a:p>
          <a:p>
            <a:pPr marL="0" indent="0">
              <a:buFont typeface="Times" charset="0"/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Combined aspiration/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stentriever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Repeat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tentriever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Try different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stentriever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Abort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thrombectomy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Times" charset="0"/>
              <a:buNone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10540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89F, LSW 6 </a:t>
            </a:r>
            <a:r>
              <a:rPr lang="en-US" sz="1800" dirty="0" err="1" smtClean="0"/>
              <a:t>hrs</a:t>
            </a:r>
            <a:r>
              <a:rPr lang="en-US" sz="1800" dirty="0" smtClean="0"/>
              <a:t>, NIHSS 15, L ICA T, DWI 55 cc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Post ADAPTx1, </a:t>
            </a:r>
            <a:r>
              <a:rPr lang="en-US" sz="1800" dirty="0" err="1" smtClean="0"/>
              <a:t>Stentriever</a:t>
            </a:r>
            <a:r>
              <a:rPr lang="en-US" sz="1800" dirty="0" smtClean="0"/>
              <a:t> x2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213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 Refractory Occlusion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1DA6C-C890-F14F-92A2-AC09DBE0C6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343400"/>
          </a:xfrm>
        </p:spPr>
        <p:txBody>
          <a:bodyPr/>
          <a:lstStyle/>
          <a:p>
            <a:r>
              <a:rPr lang="en-US" dirty="0" smtClean="0"/>
              <a:t>Sharp </a:t>
            </a:r>
            <a:r>
              <a:rPr lang="en-US" dirty="0"/>
              <a:t>angle at ICA or MCA </a:t>
            </a:r>
            <a:r>
              <a:rPr lang="en-US" dirty="0" smtClean="0"/>
              <a:t>bifurcation</a:t>
            </a:r>
          </a:p>
          <a:p>
            <a:pPr marL="0" indent="0">
              <a:buNone/>
            </a:pPr>
            <a:r>
              <a:rPr lang="en-US" sz="1800" dirty="0" smtClean="0"/>
              <a:t>	(</a:t>
            </a:r>
            <a:r>
              <a:rPr lang="en-US" sz="1800" dirty="0" err="1" smtClean="0"/>
              <a:t>Schwaiger</a:t>
            </a:r>
            <a:r>
              <a:rPr lang="en-US" sz="1800" dirty="0" smtClean="0"/>
              <a:t> et al, AJNR, 2015)</a:t>
            </a:r>
            <a:endParaRPr lang="en-US" sz="1800" dirty="0"/>
          </a:p>
          <a:p>
            <a:r>
              <a:rPr lang="en-US" dirty="0"/>
              <a:t>Superimposed intracranial </a:t>
            </a:r>
            <a:r>
              <a:rPr lang="en-US" dirty="0" smtClean="0"/>
              <a:t>atherosclerosis</a:t>
            </a:r>
          </a:p>
          <a:p>
            <a:pPr marL="914400" lvl="2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Gascou</a:t>
            </a:r>
            <a:r>
              <a:rPr lang="en-US" sz="1800" dirty="0" smtClean="0"/>
              <a:t> et al, AJNR, 2014; Kim et al, AJNR, 2016) </a:t>
            </a:r>
            <a:endParaRPr lang="en-US" sz="1800" dirty="0"/>
          </a:p>
          <a:p>
            <a:r>
              <a:rPr lang="en-US" dirty="0"/>
              <a:t>Clot </a:t>
            </a:r>
            <a:r>
              <a:rPr lang="en-US" dirty="0" smtClean="0"/>
              <a:t>length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(</a:t>
            </a:r>
            <a:r>
              <a:rPr lang="en-US" sz="1800" dirty="0" err="1" smtClean="0"/>
              <a:t>Yoo</a:t>
            </a:r>
            <a:r>
              <a:rPr lang="en-US" sz="1800" dirty="0" smtClean="0"/>
              <a:t> et al, Stroke, 2017)</a:t>
            </a:r>
            <a:endParaRPr lang="en-US" sz="1800" dirty="0"/>
          </a:p>
          <a:p>
            <a:r>
              <a:rPr lang="en-US" dirty="0"/>
              <a:t>Clot </a:t>
            </a:r>
            <a:r>
              <a:rPr lang="en-US" dirty="0" smtClean="0"/>
              <a:t>composition</a:t>
            </a:r>
          </a:p>
          <a:p>
            <a:pPr marL="914400" lvl="2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Mokin</a:t>
            </a:r>
            <a:r>
              <a:rPr lang="en-US" sz="1800" dirty="0" smtClean="0"/>
              <a:t> et al, JNIS, 2015)</a:t>
            </a:r>
            <a:endParaRPr lang="en-US" sz="1800" dirty="0"/>
          </a:p>
          <a:p>
            <a:r>
              <a:rPr lang="en-US" dirty="0" smtClean="0"/>
              <a:t>Lack of prior IV </a:t>
            </a:r>
            <a:r>
              <a:rPr lang="en-US" dirty="0" err="1" smtClean="0"/>
              <a:t>tPA</a:t>
            </a:r>
            <a:endParaRPr lang="en-US" dirty="0" smtClean="0"/>
          </a:p>
          <a:p>
            <a:pPr marL="914400" lvl="2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Mistry</a:t>
            </a:r>
            <a:r>
              <a:rPr lang="en-US" sz="1800" dirty="0" smtClean="0"/>
              <a:t> et al, Stroke, 2017)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Study Design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Retrospective review of 198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LVO patients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- 8 patients excluded because distal access was not possible</a:t>
            </a:r>
          </a:p>
          <a:p>
            <a:pPr>
              <a:buFont typeface="Times" pitchFamily="1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Angiography and reports reviewed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 TICI score assigned after each pass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 Success: TICI 2b or 3</a:t>
            </a:r>
          </a:p>
          <a:p>
            <a:pPr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Stratified by number of passes (1-3 or &gt; 3)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6</a:t>
            </a:fld>
            <a:endParaRPr lang="en-US" altLang="en-US" sz="900">
              <a:latin typeface="Univers 47 Condensed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8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2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03249"/>
            <a:ext cx="4111751" cy="4111751"/>
          </a:xfrm>
          <a:prstGeom prst="rect">
            <a:avLst/>
          </a:prstGeom>
        </p:spPr>
      </p:pic>
      <p:pic>
        <p:nvPicPr>
          <p:cNvPr id="3" name="Picture 2" descr="fig2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603249"/>
            <a:ext cx="4111751" cy="4111751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Results: </a:t>
            </a:r>
            <a:r>
              <a:rPr lang="en-US" altLang="en-US" sz="4400" dirty="0" err="1" smtClean="0">
                <a:latin typeface="Arial" charset="0"/>
                <a:ea typeface="MS PGothic" charset="-128"/>
                <a:cs typeface="Arial" charset="0"/>
              </a:rPr>
              <a:t>Thrombectomy</a:t>
            </a:r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 Passes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7</a:t>
            </a:fld>
            <a:endParaRPr lang="en-US" altLang="en-US" sz="900">
              <a:latin typeface="Univers 47 Condensed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467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181600"/>
            <a:ext cx="420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0783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Results: </a:t>
            </a:r>
            <a:r>
              <a:rPr lang="en-US" altLang="en-US" sz="4400" dirty="0" err="1" smtClean="0">
                <a:latin typeface="Arial" charset="0"/>
                <a:ea typeface="MS PGothic" charset="-128"/>
                <a:cs typeface="Arial" charset="0"/>
              </a:rPr>
              <a:t>Thrombectomy</a:t>
            </a:r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 Passes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8</a:t>
            </a:fld>
            <a:endParaRPr lang="en-US" altLang="en-US" sz="900">
              <a:latin typeface="Univers 47 Condensed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657600" cy="36571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1715"/>
              </p:ext>
            </p:extLst>
          </p:nvPr>
        </p:nvGraphicFramePr>
        <p:xfrm>
          <a:off x="4343400" y="1981200"/>
          <a:ext cx="4679423" cy="342930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76400"/>
                <a:gridCol w="825756"/>
                <a:gridCol w="774444"/>
                <a:gridCol w="635197"/>
                <a:gridCol w="767626"/>
              </a:tblGrid>
              <a:tr h="38100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Passes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Characteristic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1-3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&gt;3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 &lt;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.99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NIHSS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3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ASPECTs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DWI Vol (cc)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tPA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.05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Passes, median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 (1-3)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Procedure Duration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0.001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333778"/>
            <a:ext cx="313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Each pass ~ 20 minutes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66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458200" cy="1219200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Results: </a:t>
            </a:r>
            <a:r>
              <a:rPr lang="en-US" altLang="en-US" sz="4400" dirty="0" err="1" smtClean="0">
                <a:latin typeface="Arial" charset="0"/>
                <a:ea typeface="MS PGothic" charset="-128"/>
                <a:cs typeface="Arial" charset="0"/>
              </a:rPr>
              <a:t>Thrombectomy</a:t>
            </a:r>
            <a:r>
              <a:rPr lang="en-US" altLang="en-US" sz="4400" dirty="0" smtClean="0">
                <a:latin typeface="Arial" charset="0"/>
                <a:ea typeface="MS PGothic" charset="-128"/>
                <a:cs typeface="Arial" charset="0"/>
              </a:rPr>
              <a:t> Passes</a:t>
            </a:r>
            <a:endParaRPr lang="en-US" altLang="en-US" sz="4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-128"/>
              </a:defRPr>
            </a:lvl9pPr>
          </a:lstStyle>
          <a:p>
            <a:fld id="{5F0DD7AF-826F-1141-A98D-30D07EA00C80}" type="slidenum">
              <a:rPr lang="en-US" altLang="en-US" sz="900">
                <a:latin typeface="Univers 47 CondensedLight" charset="0"/>
              </a:rPr>
              <a:pPr/>
              <a:t>9</a:t>
            </a:fld>
            <a:endParaRPr lang="en-US" altLang="en-US" sz="900">
              <a:latin typeface="Univers 47 CondensedLight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237088"/>
              </p:ext>
            </p:extLst>
          </p:nvPr>
        </p:nvGraphicFramePr>
        <p:xfrm>
          <a:off x="0" y="1524000"/>
          <a:ext cx="449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73214"/>
              </p:ext>
            </p:extLst>
          </p:nvPr>
        </p:nvGraphicFramePr>
        <p:xfrm>
          <a:off x="4953000" y="2438400"/>
          <a:ext cx="4038600" cy="213177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43000"/>
                <a:gridCol w="762000"/>
                <a:gridCol w="838200"/>
                <a:gridCol w="632896"/>
                <a:gridCol w="662504"/>
              </a:tblGrid>
              <a:tr h="395124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Passes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09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Outcome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1-3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&gt;3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 &lt;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190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172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Complications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 (9)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 (9)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(17)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SAH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(2)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(2)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(6)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SICH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 (9)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 (8)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(17)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TICI 2b/3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146 (77)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139 (81)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(39)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0.001</a:t>
                      </a:r>
                      <a:endParaRPr lang="en-US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mRS 0-2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(49)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 (48)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(17)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0.02</a:t>
                      </a:r>
                      <a:endParaRPr lang="en-US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CMO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 (12)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 (11)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(22)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696200" y="3962400"/>
            <a:ext cx="6096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1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urosurgery">
  <a:themeElements>
    <a:clrScheme name="Neurosurgery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Neurosurgery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urosurge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rosurge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rosurge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rosurge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rosurge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rosurge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rosurgery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urosurgery Template" id="{A41E9DCB-099E-6A45-B743-EF4D2F520E2F}" vid="{3AD753E9-CB20-2A48-9DBC-2C40A017BA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Neurosurgery Template</Template>
  <TotalTime>2338</TotalTime>
  <Words>795</Words>
  <Application>Microsoft Macintosh PowerPoint</Application>
  <PresentationFormat>On-screen Show (4:3)</PresentationFormat>
  <Paragraphs>190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Neurosurgery</vt:lpstr>
      <vt:lpstr>When to Stop: Diminishing Returns from Additional Thrombectomy Passes</vt:lpstr>
      <vt:lpstr>Disclosures</vt:lpstr>
      <vt:lpstr>Introduction</vt:lpstr>
      <vt:lpstr>QUESTION</vt:lpstr>
      <vt:lpstr>Factors in Refractory Occlusion</vt:lpstr>
      <vt:lpstr>Study Design</vt:lpstr>
      <vt:lpstr>Results: Thrombectomy Passes</vt:lpstr>
      <vt:lpstr>Results: Thrombectomy Passes</vt:lpstr>
      <vt:lpstr>Results: Thrombectomy Passes</vt:lpstr>
      <vt:lpstr>Summary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Endovascular Acute Ischemic Stroke Therapy The Evolving Landscape</dc:title>
  <dc:creator>Aman Patel</dc:creator>
  <cp:lastModifiedBy>Scott Raymond</cp:lastModifiedBy>
  <cp:revision>58</cp:revision>
  <cp:lastPrinted>2005-05-27T19:34:57Z</cp:lastPrinted>
  <dcterms:created xsi:type="dcterms:W3CDTF">2016-07-11T23:58:41Z</dcterms:created>
  <dcterms:modified xsi:type="dcterms:W3CDTF">2018-10-08T20:21:09Z</dcterms:modified>
</cp:coreProperties>
</file>