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2" r:id="rId2"/>
    <p:sldId id="264" r:id="rId3"/>
    <p:sldId id="263" r:id="rId4"/>
    <p:sldId id="265" r:id="rId5"/>
    <p:sldId id="575" r:id="rId6"/>
    <p:sldId id="269" r:id="rId7"/>
    <p:sldId id="519" r:id="rId8"/>
    <p:sldId id="520" r:id="rId9"/>
    <p:sldId id="522" r:id="rId10"/>
    <p:sldId id="523" r:id="rId11"/>
    <p:sldId id="524" r:id="rId12"/>
    <p:sldId id="530" r:id="rId13"/>
    <p:sldId id="531" r:id="rId14"/>
    <p:sldId id="532" r:id="rId15"/>
    <p:sldId id="533" r:id="rId16"/>
    <p:sldId id="535" r:id="rId17"/>
    <p:sldId id="534" r:id="rId18"/>
    <p:sldId id="527" r:id="rId19"/>
    <p:sldId id="528" r:id="rId20"/>
    <p:sldId id="529" r:id="rId21"/>
    <p:sldId id="525" r:id="rId22"/>
    <p:sldId id="536" r:id="rId23"/>
    <p:sldId id="537" r:id="rId24"/>
    <p:sldId id="538" r:id="rId25"/>
    <p:sldId id="539" r:id="rId26"/>
    <p:sldId id="540" r:id="rId27"/>
    <p:sldId id="573" r:id="rId28"/>
    <p:sldId id="542" r:id="rId29"/>
    <p:sldId id="543" r:id="rId30"/>
    <p:sldId id="570" r:id="rId31"/>
    <p:sldId id="571" r:id="rId32"/>
    <p:sldId id="572" r:id="rId33"/>
    <p:sldId id="544" r:id="rId34"/>
    <p:sldId id="545" r:id="rId35"/>
    <p:sldId id="546" r:id="rId36"/>
    <p:sldId id="580" r:id="rId37"/>
    <p:sldId id="266" r:id="rId38"/>
    <p:sldId id="581" r:id="rId39"/>
    <p:sldId id="582" r:id="rId40"/>
    <p:sldId id="267" r:id="rId41"/>
    <p:sldId id="268" r:id="rId42"/>
    <p:sldId id="256" r:id="rId43"/>
    <p:sldId id="257" r:id="rId44"/>
    <p:sldId id="258" r:id="rId45"/>
    <p:sldId id="259" r:id="rId46"/>
    <p:sldId id="260" r:id="rId47"/>
    <p:sldId id="261" r:id="rId48"/>
    <p:sldId id="574" r:id="rId49"/>
    <p:sldId id="583" r:id="rId50"/>
    <p:sldId id="576" r:id="rId51"/>
    <p:sldId id="578" r:id="rId52"/>
    <p:sldId id="584" r:id="rId53"/>
    <p:sldId id="585" r:id="rId54"/>
    <p:sldId id="579" r:id="rId55"/>
    <p:sldId id="57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151" autoAdjust="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aheshjayaraman:Downloads:ems%20all%202015%20onward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aheshjayaraman:Downloads:ems%20all%202015%20onward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heshjayaraman:Downloads:ems%20all%202015%20onward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heshjayaraman:Downloads:ems%20all%202015%20onwards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5442161463471203E-2"/>
          <c:y val="3.0676818693126599E-2"/>
          <c:w val="0.59922318744843694"/>
          <c:h val="0.90951137457789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Graphs!$B$2</c:f>
              <c:strCache>
                <c:ptCount val="1"/>
                <c:pt idx="0">
                  <c:v>CSC Closest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Graphs!$A$3:$A$5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Graphs!$B$3:$B$5</c:f>
              <c:numCache>
                <c:formatCode>General</c:formatCode>
                <c:ptCount val="3"/>
                <c:pt idx="0">
                  <c:v>12</c:v>
                </c:pt>
                <c:pt idx="1">
                  <c:v>27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80-4D42-946C-5B4E32CDD4A5}"/>
            </c:ext>
          </c:extLst>
        </c:ser>
        <c:ser>
          <c:idx val="1"/>
          <c:order val="1"/>
          <c:tx>
            <c:strRef>
              <c:f>Graphs!$E$2</c:f>
              <c:strCache>
                <c:ptCount val="1"/>
                <c:pt idx="0">
                  <c:v>PSC Closest</c:v>
                </c:pt>
              </c:strCache>
            </c:strRef>
          </c:tx>
          <c:spPr>
            <a:solidFill>
              <a:srgbClr val="7C0802"/>
            </a:solidFill>
          </c:spPr>
          <c:invertIfNegative val="0"/>
          <c:cat>
            <c:strRef>
              <c:f>Graphs!$A$3:$A$5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Graphs!$E$3:$E$5</c:f>
              <c:numCache>
                <c:formatCode>General</c:formatCode>
                <c:ptCount val="3"/>
                <c:pt idx="0">
                  <c:v>26</c:v>
                </c:pt>
                <c:pt idx="1">
                  <c:v>73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80-4D42-946C-5B4E32CDD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2146400"/>
        <c:axId val="1490713744"/>
      </c:barChart>
      <c:catAx>
        <c:axId val="159214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490713744"/>
        <c:crosses val="autoZero"/>
        <c:auto val="1"/>
        <c:lblAlgn val="ctr"/>
        <c:lblOffset val="100"/>
        <c:noMultiLvlLbl val="0"/>
      </c:catAx>
      <c:valAx>
        <c:axId val="14907137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592146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373911721930804"/>
          <c:y val="0.45260923901793998"/>
          <c:w val="0.14488021554129299"/>
          <c:h val="0.14038351411784"/>
        </c:manualLayout>
      </c:layout>
      <c:overlay val="0"/>
      <c:txPr>
        <a:bodyPr/>
        <a:lstStyle/>
        <a:p>
          <a:pPr>
            <a:defRPr sz="14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684462217092"/>
          <c:y val="2.9782359679266901E-2"/>
          <c:w val="0.58689295873356095"/>
          <c:h val="0.912149795708525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Graphs!$B$2</c:f>
              <c:strCache>
                <c:ptCount val="1"/>
                <c:pt idx="0">
                  <c:v>CSC Closest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Graphs!$A$3:$A$5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Graphs!$B$3:$B$5</c:f>
              <c:numCache>
                <c:formatCode>General</c:formatCode>
                <c:ptCount val="3"/>
                <c:pt idx="0">
                  <c:v>12</c:v>
                </c:pt>
                <c:pt idx="1">
                  <c:v>27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0-4BA6-94F9-BD8E83335076}"/>
            </c:ext>
          </c:extLst>
        </c:ser>
        <c:ser>
          <c:idx val="1"/>
          <c:order val="1"/>
          <c:tx>
            <c:strRef>
              <c:f>Graphs!$C$2</c:f>
              <c:strCache>
                <c:ptCount val="1"/>
                <c:pt idx="0">
                  <c:v>PSC Closest, Triaged to CSC</c:v>
                </c:pt>
              </c:strCache>
            </c:strRef>
          </c:tx>
          <c:spPr>
            <a:solidFill>
              <a:srgbClr val="15A506"/>
            </a:solidFill>
          </c:spPr>
          <c:invertIfNegative val="0"/>
          <c:cat>
            <c:strRef>
              <c:f>Graphs!$A$3:$A$5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Graphs!$C$3:$C$5</c:f>
              <c:numCache>
                <c:formatCode>General</c:formatCode>
                <c:ptCount val="3"/>
                <c:pt idx="0">
                  <c:v>9</c:v>
                </c:pt>
                <c:pt idx="1">
                  <c:v>39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C0-4BA6-94F9-BD8E83335076}"/>
            </c:ext>
          </c:extLst>
        </c:ser>
        <c:ser>
          <c:idx val="2"/>
          <c:order val="2"/>
          <c:tx>
            <c:strRef>
              <c:f>Graphs!$D$2</c:f>
              <c:strCache>
                <c:ptCount val="1"/>
                <c:pt idx="0">
                  <c:v>PSC Closest, taken to PSC</c:v>
                </c:pt>
              </c:strCache>
            </c:strRef>
          </c:tx>
          <c:spPr>
            <a:solidFill>
              <a:srgbClr val="7C0802"/>
            </a:solidFill>
          </c:spPr>
          <c:invertIfNegative val="0"/>
          <c:cat>
            <c:strRef>
              <c:f>Graphs!$A$3:$A$5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Graphs!$D$3:$D$5</c:f>
              <c:numCache>
                <c:formatCode>General</c:formatCode>
                <c:ptCount val="3"/>
                <c:pt idx="0">
                  <c:v>17</c:v>
                </c:pt>
                <c:pt idx="1">
                  <c:v>34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C0-4BA6-94F9-BD8E83335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0381712"/>
        <c:axId val="1490940192"/>
      </c:barChart>
      <c:catAx>
        <c:axId val="1590381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490940192"/>
        <c:crosses val="autoZero"/>
        <c:auto val="1"/>
        <c:lblAlgn val="ctr"/>
        <c:lblOffset val="100"/>
        <c:noMultiLvlLbl val="0"/>
      </c:catAx>
      <c:valAx>
        <c:axId val="14909401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1590381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111981088864705"/>
          <c:y val="0.107591713398107"/>
          <c:w val="0.29840901595415797"/>
          <c:h val="0.138026896122521"/>
        </c:manualLayout>
      </c:layout>
      <c:overlay val="0"/>
      <c:txPr>
        <a:bodyPr/>
        <a:lstStyle/>
        <a:p>
          <a:pPr>
            <a:defRPr sz="12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69633941656905E-2"/>
          <c:y val="3.9926289926289903E-2"/>
          <c:w val="0.56996639417595896"/>
          <c:h val="0.88319033063127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Graphs!$B$65</c:f>
              <c:strCache>
                <c:ptCount val="1"/>
                <c:pt idx="0">
                  <c:v>Favorable Outcome %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Graphs!$A$66:$A$68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Graphs!$B$66:$B$68</c:f>
              <c:numCache>
                <c:formatCode>0%</c:formatCode>
                <c:ptCount val="3"/>
                <c:pt idx="0">
                  <c:v>0.31</c:v>
                </c:pt>
                <c:pt idx="1">
                  <c:v>0.51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B3-4D7C-A6BD-BABCECADB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9355488"/>
        <c:axId val="1549357264"/>
      </c:barChart>
      <c:lineChart>
        <c:grouping val="standard"/>
        <c:varyColors val="0"/>
        <c:ser>
          <c:idx val="1"/>
          <c:order val="1"/>
          <c:tx>
            <c:strRef>
              <c:f>Graphs!$C$65</c:f>
              <c:strCache>
                <c:ptCount val="1"/>
                <c:pt idx="0">
                  <c:v>Direct to CSC %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3340417908115699E-2"/>
                  <c:y val="-7.2482297974424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B3-4D7C-A6BD-BABCECADB234}"/>
                </c:ext>
              </c:extLst>
            </c:dLbl>
            <c:dLbl>
              <c:idx val="1"/>
              <c:layout>
                <c:manualLayout>
                  <c:x val="-3.0325869573545799E-2"/>
                  <c:y val="-5.244805471183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B3-4D7C-A6BD-BABCECADB234}"/>
                </c:ext>
              </c:extLst>
            </c:dLbl>
            <c:dLbl>
              <c:idx val="2"/>
              <c:layout>
                <c:manualLayout>
                  <c:x val="-2.2685871807089902E-2"/>
                  <c:y val="-4.8573439223045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B3-4D7C-A6BD-BABCECADB2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Graphs!$A$66:$A$68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</c:v>
                </c:pt>
              </c:strCache>
            </c:strRef>
          </c:cat>
          <c:val>
            <c:numRef>
              <c:f>Graphs!$C$66:$C$68</c:f>
              <c:numCache>
                <c:formatCode>0%</c:formatCode>
                <c:ptCount val="3"/>
                <c:pt idx="0">
                  <c:v>0.55000000000000004</c:v>
                </c:pt>
                <c:pt idx="1">
                  <c:v>0.66</c:v>
                </c:pt>
                <c:pt idx="2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0B3-4D7C-A6BD-BABCECADB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9355488"/>
        <c:axId val="1549357264"/>
      </c:lineChart>
      <c:catAx>
        <c:axId val="154935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9357264"/>
        <c:crosses val="autoZero"/>
        <c:auto val="1"/>
        <c:lblAlgn val="ctr"/>
        <c:lblOffset val="100"/>
        <c:noMultiLvlLbl val="0"/>
      </c:catAx>
      <c:valAx>
        <c:axId val="154935726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49355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126790306524"/>
          <c:y val="4.1794801951875502E-2"/>
          <c:w val="0.53395806328045503"/>
          <c:h val="0.8767162196234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Graphs!$B$81</c:f>
              <c:strCache>
                <c:ptCount val="1"/>
                <c:pt idx="0">
                  <c:v>Favorable Outcome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8.6804588669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55-4433-BC5B-14991FC36956}"/>
                </c:ext>
              </c:extLst>
            </c:dLbl>
            <c:dLbl>
              <c:idx val="1"/>
              <c:layout>
                <c:manualLayout>
                  <c:x val="0"/>
                  <c:y val="8.6804588669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55-4433-BC5B-14991FC369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Graphs!$A$82:$A$83</c:f>
              <c:strCache>
                <c:ptCount val="2"/>
                <c:pt idx="0">
                  <c:v>Taken to PSC</c:v>
                </c:pt>
                <c:pt idx="1">
                  <c:v>Direct to CSC</c:v>
                </c:pt>
              </c:strCache>
            </c:strRef>
          </c:cat>
          <c:val>
            <c:numRef>
              <c:f>Graphs!$B$82:$B$83</c:f>
              <c:numCache>
                <c:formatCode>0%</c:formatCode>
                <c:ptCount val="2"/>
                <c:pt idx="0">
                  <c:v>0.42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55-4433-BC5B-14991FC36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046864"/>
        <c:axId val="1589870256"/>
      </c:barChart>
      <c:lineChart>
        <c:grouping val="standard"/>
        <c:varyColors val="0"/>
        <c:ser>
          <c:idx val="1"/>
          <c:order val="1"/>
          <c:tx>
            <c:strRef>
              <c:f>Graphs!$C$81</c:f>
              <c:strCache>
                <c:ptCount val="1"/>
                <c:pt idx="0">
                  <c:v>EMS Scene to Recanalization</c:v>
                </c:pt>
              </c:strCache>
            </c:strRef>
          </c:tx>
          <c:marker>
            <c:symbol val="none"/>
          </c:marker>
          <c:cat>
            <c:strRef>
              <c:f>Graphs!$A$82:$A$83</c:f>
              <c:strCache>
                <c:ptCount val="2"/>
                <c:pt idx="0">
                  <c:v>Taken to PSC</c:v>
                </c:pt>
                <c:pt idx="1">
                  <c:v>Direct to CSC</c:v>
                </c:pt>
              </c:strCache>
            </c:strRef>
          </c:cat>
          <c:val>
            <c:numRef>
              <c:f>Graphs!$C$82:$C$83</c:f>
              <c:numCache>
                <c:formatCode>General</c:formatCode>
                <c:ptCount val="2"/>
                <c:pt idx="0">
                  <c:v>174</c:v>
                </c:pt>
                <c:pt idx="1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455-4433-BC5B-14991FC36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9805232"/>
        <c:axId val="1589801840"/>
      </c:lineChart>
      <c:catAx>
        <c:axId val="154704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89870256"/>
        <c:crosses val="autoZero"/>
        <c:auto val="1"/>
        <c:lblAlgn val="ctr"/>
        <c:lblOffset val="100"/>
        <c:noMultiLvlLbl val="0"/>
      </c:catAx>
      <c:valAx>
        <c:axId val="158987025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Favorable Outcome</a:t>
                </a:r>
                <a:r>
                  <a:rPr lang="en-US" sz="1800" baseline="0" dirty="0"/>
                  <a:t> (%)</a:t>
                </a:r>
                <a:endParaRPr lang="en-US" sz="1800" dirty="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1547046864"/>
        <c:crosses val="autoZero"/>
        <c:crossBetween val="between"/>
      </c:valAx>
      <c:valAx>
        <c:axId val="1589801840"/>
        <c:scaling>
          <c:orientation val="minMax"/>
          <c:max val="240"/>
          <c:min val="6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EMS</a:t>
                </a:r>
                <a:r>
                  <a:rPr lang="en-US" baseline="0" dirty="0"/>
                  <a:t> Scene Departure to Recanalization in minutes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89805232"/>
        <c:crosses val="max"/>
        <c:crossBetween val="between"/>
        <c:majorUnit val="60"/>
      </c:valAx>
      <c:catAx>
        <c:axId val="1589805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898018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2755908601483699"/>
          <c:y val="8.8215384740011504E-2"/>
          <c:w val="0.25850152071097499"/>
          <c:h val="0.39597625670463499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E5010-548D-4CD0-AF3B-C9E07145E50A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21B52-FF22-4279-87F8-0702B22E14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26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05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31,</a:t>
            </a:r>
            <a:r>
              <a:rPr lang="en-US" baseline="0" dirty="0"/>
              <a:t> 51, 59</a:t>
            </a:r>
          </a:p>
          <a:p>
            <a:endParaRPr lang="en-US" baseline="0" dirty="0"/>
          </a:p>
          <a:p>
            <a:r>
              <a:rPr lang="en-US" baseline="0" dirty="0"/>
              <a:t>I vs III  p=.0499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4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one ever gets hurt going to a CSC but</a:t>
            </a:r>
            <a:r>
              <a:rPr lang="en-US" baseline="0" dirty="0"/>
              <a:t> are they hurt by bypass?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19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Scene</a:t>
            </a:r>
            <a:r>
              <a:rPr lang="en-US" baseline="0" dirty="0"/>
              <a:t> to first hospital  p&lt;.001</a:t>
            </a:r>
          </a:p>
          <a:p>
            <a:endParaRPr lang="en-US" dirty="0"/>
          </a:p>
          <a:p>
            <a:r>
              <a:rPr lang="en-US" dirty="0"/>
              <a:t>Scene</a:t>
            </a:r>
            <a:r>
              <a:rPr lang="en-US" baseline="0" dirty="0"/>
              <a:t> to tpa: p=.0118</a:t>
            </a:r>
          </a:p>
          <a:p>
            <a:r>
              <a:rPr lang="en-US" dirty="0"/>
              <a:t>Scene to puncture: p&lt;.001</a:t>
            </a:r>
          </a:p>
          <a:p>
            <a:r>
              <a:rPr lang="en-US" dirty="0"/>
              <a:t>Scene</a:t>
            </a:r>
            <a:r>
              <a:rPr lang="en-US" baseline="0" dirty="0"/>
              <a:t> to recan: p&lt;.001</a:t>
            </a:r>
          </a:p>
          <a:p>
            <a:endParaRPr lang="en-US" dirty="0"/>
          </a:p>
          <a:p>
            <a:r>
              <a:rPr lang="en-US" dirty="0"/>
              <a:t>NIHSS .92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42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P=.0129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7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What is the most important measure of stroke system quality?
https://www.polleverywhere.com/multiple_choice_polls/Vmsy7piYkMzG42S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1B52-FF22-4279-87F8-0702B22E143C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6A36C-CC2B-49E4-8948-2DCA14D79F3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07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The next big challenge for RI in stroke care is?
https://www.polleverywhere.com/multiple_choice_polls/JjDeb605sr05c8S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1B52-FF22-4279-87F8-0702B22E143C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05465-1B3A-48E2-9697-4B552D5A78B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creased ambulance use</a:t>
            </a:r>
          </a:p>
          <a:p>
            <a:r>
              <a:rPr lang="en-US" baseline="0" dirty="0"/>
              <a:t>Decay of OSC skill set</a:t>
            </a:r>
          </a:p>
          <a:p>
            <a:r>
              <a:rPr lang="en-US" baseline="0" dirty="0"/>
              <a:t>Psychosociology of being treated further from home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3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8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the care transformation that occurred</a:t>
            </a:r>
            <a:r>
              <a:rPr lang="en-US" baseline="0" dirty="0"/>
              <a:t> in RI I want to introduce you to 3 time epochs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3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8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#TP227 in hall H</a:t>
            </a:r>
          </a:p>
          <a:p>
            <a:r>
              <a:rPr lang="mr-I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615-645pm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1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Signifcant</a:t>
            </a:r>
            <a:r>
              <a:rPr lang="en-US" baseline="0" dirty="0"/>
              <a:t> increase, p=.0153</a:t>
            </a:r>
          </a:p>
          <a:p>
            <a:endParaRPr lang="en-US" baseline="0" dirty="0"/>
          </a:p>
          <a:p>
            <a:r>
              <a:rPr lang="en-US" baseline="0" dirty="0"/>
              <a:t>I vs III p=.015</a:t>
            </a:r>
          </a:p>
          <a:p>
            <a:r>
              <a:rPr lang="en-US" baseline="0" dirty="0"/>
              <a:t>I vs II p=.31</a:t>
            </a:r>
          </a:p>
          <a:p>
            <a:r>
              <a:rPr lang="en-US" baseline="0" dirty="0"/>
              <a:t>II vs III p=.032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0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SCENE to first hospital arrival</a:t>
            </a:r>
            <a:r>
              <a:rPr lang="en-US" baseline="0" dirty="0"/>
              <a:t>  Not significant</a:t>
            </a:r>
          </a:p>
          <a:p>
            <a:endParaRPr lang="en-US" dirty="0"/>
          </a:p>
          <a:p>
            <a:r>
              <a:rPr lang="en-US" dirty="0"/>
              <a:t>First</a:t>
            </a:r>
            <a:r>
              <a:rPr lang="en-US" baseline="0" dirty="0"/>
              <a:t> hospital to tpa    p=.006 Group I vs III</a:t>
            </a:r>
          </a:p>
          <a:p>
            <a:r>
              <a:rPr lang="en-US" baseline="0" dirty="0"/>
              <a:t>First arrival to angiogram   NOT significant</a:t>
            </a:r>
          </a:p>
          <a:p>
            <a:r>
              <a:rPr lang="en-US" baseline="0" dirty="0"/>
              <a:t>First arrival to recan NOT Significant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3047F-F581-BD4E-8BF0-010E02A5B35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8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16CD-C350-4FAC-97CF-B33CC1E4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11350-381A-4EF1-8C5D-7A6F5000C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978A-C6B3-4370-91A5-18A22B55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DA204-E5E8-43EC-A264-F53591993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548-62F9-4F0A-A7C2-1EC4A1F1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1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50056-938C-4DB2-9CE2-4B50326A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60AE7-B3E4-446C-985C-CFC7F8DED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3BCC6-20B0-41F8-B7F8-31FC8F97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FD97C-C99C-4345-AF0A-EF3575895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81E4C-509E-456B-9F28-D25D517F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9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5B1890-E127-4349-BA2C-5C5EC5755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56B2E-4D6C-4D2F-827C-4B4D05397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14AD6-5091-454F-B43B-5E1533D0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B8D6A-B643-4482-955F-6E7439AB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0001F-3592-42DA-B423-4E3F06C5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09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F33C-F8BF-9449-8F91-3F37C1A73F0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451A-EE49-4F4A-880A-AA65C52EC03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9753600" cy="4756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43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F33C-F8BF-9449-8F91-3F37C1A73F0E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451A-EE49-4F4A-880A-AA65C52EC03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9753600" cy="4756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5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50851-DBC3-448C-B967-5F6BBBD7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6D82-09C3-4590-BA21-AC0D2CF40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D2D4-F491-440C-9AD2-AB107B4A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A2D69-C452-4123-9E60-0149A046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FA85D-5EE9-4139-89E0-B06E1A4C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53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5D3D-09CA-450B-8014-843F693D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C161F-35F8-44BC-8D57-C1DF56524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2D574-9E66-4879-8A0A-E1EC3812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0D2C-DB11-4B3A-85A6-A403C339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DAC2-63CF-4376-B13A-4BCF8F66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2220-8A6D-4EE4-8862-F848F2CD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B041A-0884-4206-BA07-6362CF158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D713E-43CD-4425-8AAC-C6EC074E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2C087-E49E-41BA-8E28-E4354C6F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034A4-FB26-4843-A150-7D115D7F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99A1B-FD4D-4C5C-988E-6A6BB305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8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D618-9495-43EA-BE5F-E0758176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4061-9D6D-418F-BAAC-9961588F5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F26BA-936B-44FF-8F6E-5148C3E03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1F42B-622B-42D4-B6DE-2CD92505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2CFA4-0A52-436E-973A-D74FBF1C0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B9643A-19BA-4972-9B4D-E1CB1FA6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182B4F-3B6C-4E12-A859-AFCF875A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EBAB0-313C-4EFD-80CA-9532E22E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5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D6C3-EA68-4FBC-984E-49BFA3F9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8F1A9-E297-4CB4-AFAA-300F0169D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547FD-3E58-4240-8CFB-D0095BBF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78C81-887A-4287-89B6-929E8D6C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F58E3-110B-454C-A068-90D4D1EB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4188F-CAD7-4C28-8D22-DD2FC740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2A2C2-E4D4-4F5C-B8FA-3C58AB4F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17BA-6497-44CE-A868-07556B88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3132-99BE-4B51-ACD8-3309B0B80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E12B1-4233-415C-BF4B-5E56713C9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82965-AF90-47AF-B6F8-1941639C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F7248-4B52-4DE7-9D6C-62063811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C85FC-EC34-447C-BBEA-E91E73CF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1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07A78-F5E6-4B95-8AF4-E341A416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7B49A-07F7-418E-BD3B-C0CF8924B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14720-B6D5-418E-9E5F-0D430AE6F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2D83F-7723-41B3-A5F7-38D0B059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A3118-3140-4860-AE51-B418A1D23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490E7-21FC-4D3E-B083-74AD2191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7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F9608E-9A77-44FC-8E24-3BC64884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E44AD-68F8-4874-9D5C-12B9031C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3A20B-0703-4D08-8458-7BC72A70E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CA94-64DD-472E-821A-50D8F378B1AF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1C3BF-5526-47D0-99F3-C45E06B87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80B0-3218-4EBB-B7EA-6A0EC77F6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C62E5-6F77-4C82-83D2-70B5D42B0D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9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hehealthnutcorner.blogspot.com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D981-6AE6-4399-B863-72B5663E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817"/>
            <a:ext cx="10515600" cy="2778145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NECC  2018  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Rhode Island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F38CE-A41D-4AA4-92CA-AC4DB8FE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44855"/>
            <a:ext cx="10515600" cy="183210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Kenneth A Williams, MD, FACEP</a:t>
            </a:r>
          </a:p>
          <a:p>
            <a:pPr marL="0" indent="0" algn="ctr">
              <a:buNone/>
            </a:pPr>
            <a:r>
              <a:rPr lang="en-US" dirty="0"/>
              <a:t>Medical Director, RI DOH Center for EMS</a:t>
            </a:r>
          </a:p>
        </p:txBody>
      </p:sp>
    </p:spTree>
    <p:extLst>
      <p:ext uri="{BB962C8B-B14F-4D97-AF65-F5344CB8AC3E}">
        <p14:creationId xmlns:p14="http://schemas.microsoft.com/office/powerpoint/2010/main" val="363187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733" dirty="0"/>
              <a:t>To examine the impact of implementing </a:t>
            </a:r>
            <a:r>
              <a:rPr lang="en-US" sz="3733" b="1" i="1" dirty="0"/>
              <a:t>both</a:t>
            </a:r>
            <a:r>
              <a:rPr lang="en-US" sz="3733" dirty="0"/>
              <a:t> an optimized PSC transfer workflow and severity based field triage algorithm on times to treatment and patient outcomes within a single state</a:t>
            </a:r>
          </a:p>
        </p:txBody>
      </p:sp>
    </p:spTree>
    <p:extLst>
      <p:ext uri="{BB962C8B-B14F-4D97-AF65-F5344CB8AC3E}">
        <p14:creationId xmlns:p14="http://schemas.microsoft.com/office/powerpoint/2010/main" val="11670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Rhode Island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5" y="1553084"/>
            <a:ext cx="5488051" cy="4756281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highest US state in population density</a:t>
            </a:r>
          </a:p>
          <a:p>
            <a:r>
              <a:rPr lang="en-US" dirty="0"/>
              <a:t>1 CSC</a:t>
            </a:r>
          </a:p>
          <a:p>
            <a:pPr lvl="1"/>
            <a:r>
              <a:rPr lang="en-US" dirty="0"/>
              <a:t>900,000 population within 20 minutes of CSC</a:t>
            </a:r>
          </a:p>
          <a:p>
            <a:r>
              <a:rPr lang="en-US" dirty="0"/>
              <a:t>8 PSCs</a:t>
            </a:r>
          </a:p>
          <a:p>
            <a:pPr lvl="1"/>
            <a:r>
              <a:rPr lang="en-US" dirty="0"/>
              <a:t>6 within 15 minutes of CSC</a:t>
            </a:r>
          </a:p>
          <a:p>
            <a:r>
              <a:rPr lang="en-US" dirty="0"/>
              <a:t>1 ASRH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81" y="1223144"/>
            <a:ext cx="5678193" cy="55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4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Epochs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1524311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320455" y="1524311"/>
            <a:ext cx="4043983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364438" y="1524311"/>
            <a:ext cx="4212108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92" y="2582272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July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4133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116" y="2582272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79357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2018</a:t>
            </a:r>
          </a:p>
        </p:txBody>
      </p:sp>
    </p:spTree>
    <p:extLst>
      <p:ext uri="{BB962C8B-B14F-4D97-AF65-F5344CB8AC3E}">
        <p14:creationId xmlns:p14="http://schemas.microsoft.com/office/powerpoint/2010/main" val="289291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Epochs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1524311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Pre-optimization</a:t>
            </a:r>
            <a:br>
              <a:rPr lang="en-US" sz="2133" dirty="0"/>
            </a:br>
            <a:r>
              <a:rPr lang="en-US" sz="2133" dirty="0"/>
              <a:t>Pre-triage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892" y="2582272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July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4133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5444" y="3409961"/>
            <a:ext cx="7925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2400" dirty="0"/>
              <a:t>We met with all PSCs in the region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Educated on a standardized PSC ELVO protocol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RI Stroke Task Force agreed to and designed a severity based triage protocol</a:t>
            </a:r>
          </a:p>
        </p:txBody>
      </p:sp>
    </p:spTree>
    <p:extLst>
      <p:ext uri="{BB962C8B-B14F-4D97-AF65-F5344CB8AC3E}">
        <p14:creationId xmlns:p14="http://schemas.microsoft.com/office/powerpoint/2010/main" val="42767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PSC ELVO Protocol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77471" y="1091835"/>
            <a:ext cx="1756741" cy="2048155"/>
            <a:chOff x="101600" y="2527768"/>
            <a:chExt cx="1317556" cy="2048154"/>
          </a:xfrm>
        </p:grpSpPr>
        <p:sp>
          <p:nvSpPr>
            <p:cNvPr id="13" name="TextBox 12"/>
            <p:cNvSpPr txBox="1"/>
            <p:nvPr/>
          </p:nvSpPr>
          <p:spPr>
            <a:xfrm>
              <a:off x="194733" y="4155358"/>
              <a:ext cx="1126067" cy="420564"/>
            </a:xfrm>
            <a:prstGeom prst="rect">
              <a:avLst/>
            </a:prstGeom>
            <a:solidFill>
              <a:srgbClr val="80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133" dirty="0"/>
                <a:t>LAMS 4-5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2527768"/>
              <a:ext cx="1317556" cy="154489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089421" y="2131333"/>
            <a:ext cx="41656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 important steps then occur </a:t>
            </a:r>
            <a:r>
              <a:rPr lang="en-US" sz="2400" i="1" dirty="0">
                <a:solidFill>
                  <a:srgbClr val="800000"/>
                </a:solidFill>
              </a:rPr>
              <a:t>in parallel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5777" y="3722136"/>
            <a:ext cx="2664179" cy="2280861"/>
            <a:chOff x="3183467" y="1549400"/>
            <a:chExt cx="3048000" cy="1184470"/>
          </a:xfrm>
        </p:grpSpPr>
        <p:sp>
          <p:nvSpPr>
            <p:cNvPr id="21" name="TextBox 20"/>
            <p:cNvSpPr txBox="1"/>
            <p:nvPr/>
          </p:nvSpPr>
          <p:spPr>
            <a:xfrm>
              <a:off x="3183467" y="1549400"/>
              <a:ext cx="3048000" cy="23974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Notify CSC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3467" y="1918732"/>
              <a:ext cx="3048000" cy="8151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CSC Transfer center called, notified of LAMS 4/5 patient,</a:t>
              </a:r>
            </a:p>
            <a:p>
              <a:pPr algn="ctr"/>
              <a:r>
                <a:rPr lang="en-US" sz="2400" i="1" dirty="0"/>
                <a:t>Prior to imaging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34212" y="3722137"/>
            <a:ext cx="2664179" cy="2280859"/>
            <a:chOff x="3183467" y="1549400"/>
            <a:chExt cx="3048000" cy="1184470"/>
          </a:xfrm>
        </p:grpSpPr>
        <p:sp>
          <p:nvSpPr>
            <p:cNvPr id="30" name="TextBox 29"/>
            <p:cNvSpPr txBox="1"/>
            <p:nvPr/>
          </p:nvSpPr>
          <p:spPr>
            <a:xfrm>
              <a:off x="3183467" y="1549400"/>
              <a:ext cx="3048000" cy="2397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LifeIMAGE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83467" y="1918732"/>
              <a:ext cx="3048000" cy="8151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Setup and install secure cloud based image sharing platform with CSC</a:t>
              </a:r>
            </a:p>
          </p:txBody>
        </p:sp>
      </p:grpSp>
      <p:pic>
        <p:nvPicPr>
          <p:cNvPr id="32" name="Picture 31" descr="ser005img00015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14635" r="11521" b="7685"/>
          <a:stretch/>
        </p:blipFill>
        <p:spPr>
          <a:xfrm>
            <a:off x="8974674" y="3454405"/>
            <a:ext cx="1581276" cy="1383551"/>
          </a:xfrm>
          <a:prstGeom prst="rect">
            <a:avLst/>
          </a:prstGeom>
        </p:spPr>
      </p:pic>
      <p:pic>
        <p:nvPicPr>
          <p:cNvPr id="33" name="Picture 32" descr="ser601img00080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18519" r="22550" b="17757"/>
          <a:stretch/>
        </p:blipFill>
        <p:spPr>
          <a:xfrm>
            <a:off x="10554146" y="3454405"/>
            <a:ext cx="1401764" cy="1383551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10238049" y="3866065"/>
            <a:ext cx="632179" cy="567267"/>
          </a:xfrm>
          <a:prstGeom prst="mathPl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Down Arrow 5"/>
          <p:cNvSpPr/>
          <p:nvPr/>
        </p:nvSpPr>
        <p:spPr>
          <a:xfrm>
            <a:off x="10238049" y="4707469"/>
            <a:ext cx="632179" cy="7958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Cloud 6"/>
          <p:cNvSpPr/>
          <p:nvPr/>
        </p:nvSpPr>
        <p:spPr>
          <a:xfrm>
            <a:off x="9155297" y="5427137"/>
            <a:ext cx="2845769" cy="115993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10593" y="3722135"/>
            <a:ext cx="2664179" cy="2650192"/>
            <a:chOff x="3183467" y="1549400"/>
            <a:chExt cx="3048000" cy="1376268"/>
          </a:xfrm>
        </p:grpSpPr>
        <p:sp>
          <p:nvSpPr>
            <p:cNvPr id="27" name="TextBox 26"/>
            <p:cNvSpPr txBox="1"/>
            <p:nvPr/>
          </p:nvSpPr>
          <p:spPr>
            <a:xfrm>
              <a:off x="3183467" y="1549400"/>
              <a:ext cx="3048000" cy="2397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CT &amp; CTA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83467" y="1918732"/>
              <a:ext cx="3048000" cy="100693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CT &amp; CTA on first trip to scanner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Do not wait for Creatinine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613823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Epochs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1524311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Pre-optimization</a:t>
            </a:r>
            <a:br>
              <a:rPr lang="en-US" sz="2133" dirty="0"/>
            </a:br>
            <a:r>
              <a:rPr lang="en-US" sz="2133" dirty="0"/>
              <a:t>Pre-triage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892" y="2582272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July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4133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133" y="3409961"/>
            <a:ext cx="92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2400" dirty="0"/>
              <a:t>Iterative PSC ELVO protocol feedback on all PSC transfers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EMS field triage concept introduced, LAMS education started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Severity based triage NOT mandatory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0455" y="1524311"/>
            <a:ext cx="4043983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Pre-triage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8116" y="2582272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2017</a:t>
            </a:r>
          </a:p>
        </p:txBody>
      </p:sp>
    </p:spTree>
    <p:extLst>
      <p:ext uri="{BB962C8B-B14F-4D97-AF65-F5344CB8AC3E}">
        <p14:creationId xmlns:p14="http://schemas.microsoft.com/office/powerpoint/2010/main" val="1024040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Rhode Island Stroke Triage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65" y="1553084"/>
            <a:ext cx="5488051" cy="4756281"/>
          </a:xfrm>
        </p:spPr>
        <p:txBody>
          <a:bodyPr/>
          <a:lstStyle/>
          <a:p>
            <a:r>
              <a:rPr lang="en-US" dirty="0"/>
              <a:t>Field LAMS 4+ and within 30’ of CSC:</a:t>
            </a:r>
          </a:p>
          <a:p>
            <a:pPr lvl="1"/>
            <a:r>
              <a:rPr lang="en-US" dirty="0"/>
              <a:t>Go directly to CSC</a:t>
            </a:r>
          </a:p>
          <a:p>
            <a:r>
              <a:rPr lang="en-US" dirty="0"/>
              <a:t>Field LAMS &lt;4</a:t>
            </a:r>
          </a:p>
          <a:p>
            <a:pPr lvl="1"/>
            <a:r>
              <a:rPr lang="en-US" dirty="0"/>
              <a:t>Go to closest PSC/CSC</a:t>
            </a:r>
          </a:p>
          <a:p>
            <a:r>
              <a:rPr lang="en-US" dirty="0"/>
              <a:t>Field LAMS 4+ and &gt;30’ to CSC:</a:t>
            </a:r>
          </a:p>
          <a:p>
            <a:pPr lvl="1"/>
            <a:r>
              <a:rPr lang="en-US" dirty="0"/>
              <a:t>Go to PSC, pre-notify with LAMS</a:t>
            </a:r>
          </a:p>
          <a:p>
            <a:pPr lvl="1"/>
            <a:r>
              <a:rPr lang="en-US" dirty="0"/>
              <a:t>PSC goal DIDO &lt;45 minutes</a:t>
            </a:r>
          </a:p>
          <a:p>
            <a:r>
              <a:rPr lang="en-US" dirty="0"/>
              <a:t>Execute to 24h from LKW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81" y="1223144"/>
            <a:ext cx="5678193" cy="55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7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Epochs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1524311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Pre-optimization</a:t>
            </a:r>
            <a:br>
              <a:rPr lang="en-US" sz="2133" dirty="0"/>
            </a:br>
            <a:r>
              <a:rPr lang="en-US" sz="2133" dirty="0"/>
              <a:t>Pre-triage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892" y="2582272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July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4133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7520" y="3409961"/>
            <a:ext cx="726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en-US" sz="2400" dirty="0"/>
              <a:t>Extensive EMS education effort launched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Field triage required</a:t>
            </a:r>
          </a:p>
          <a:p>
            <a:pPr marL="380990" indent="-380990">
              <a:buFont typeface="Arial"/>
              <a:buChar char="•"/>
            </a:pPr>
            <a:r>
              <a:rPr lang="en-US" sz="2400" dirty="0"/>
              <a:t>Iterative feedback on appropriately and inappropriately triaged patients to EMS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0455" y="1524311"/>
            <a:ext cx="4043983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Pre-triage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8116" y="2582272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4438" y="1524311"/>
            <a:ext cx="4212108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Field Triage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79357" y="2582294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09" y="3314721"/>
            <a:ext cx="4521812" cy="3391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7520" y="6131563"/>
            <a:ext cx="319989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Ellie Dibiasio</a:t>
            </a:r>
          </a:p>
          <a:p>
            <a:r>
              <a:rPr lang="en-US" sz="1467" dirty="0"/>
              <a:t>Hall H 6:15-6:45</a:t>
            </a:r>
          </a:p>
        </p:txBody>
      </p:sp>
    </p:spTree>
    <p:extLst>
      <p:ext uri="{BB962C8B-B14F-4D97-AF65-F5344CB8AC3E}">
        <p14:creationId xmlns:p14="http://schemas.microsoft.com/office/powerpoint/2010/main" val="3142945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10024533" cy="4756281"/>
          </a:xfrm>
        </p:spPr>
        <p:txBody>
          <a:bodyPr>
            <a:normAutofit/>
          </a:bodyPr>
          <a:lstStyle/>
          <a:p>
            <a:r>
              <a:rPr lang="en-US" sz="3733" dirty="0"/>
              <a:t>Consecutive Rhode Island stroke patients with EMS as first medical contact </a:t>
            </a:r>
          </a:p>
          <a:p>
            <a:pPr lvl="1"/>
            <a:r>
              <a:rPr lang="en-US" sz="3200" dirty="0"/>
              <a:t>Anterior circulation LVO</a:t>
            </a:r>
          </a:p>
          <a:p>
            <a:pPr lvl="1"/>
            <a:r>
              <a:rPr lang="en-US" sz="3200" dirty="0"/>
              <a:t>Initial NCCT (at PSC or CSC) ASPECTS &gt;5</a:t>
            </a:r>
          </a:p>
          <a:p>
            <a:r>
              <a:rPr lang="en-US" sz="3733" dirty="0"/>
              <a:t>Divided into aforementioned time epochs</a:t>
            </a:r>
          </a:p>
          <a:p>
            <a:endParaRPr lang="en-US" sz="3733" dirty="0"/>
          </a:p>
        </p:txBody>
      </p:sp>
    </p:spTree>
    <p:extLst>
      <p:ext uri="{BB962C8B-B14F-4D97-AF65-F5344CB8AC3E}">
        <p14:creationId xmlns:p14="http://schemas.microsoft.com/office/powerpoint/2010/main" val="336504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collected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10470776" cy="4756281"/>
          </a:xfrm>
        </p:spPr>
        <p:txBody>
          <a:bodyPr>
            <a:normAutofit/>
          </a:bodyPr>
          <a:lstStyle/>
          <a:p>
            <a:r>
              <a:rPr lang="en-US" sz="3733" dirty="0"/>
              <a:t>Age</a:t>
            </a:r>
          </a:p>
          <a:p>
            <a:r>
              <a:rPr lang="en-US" sz="3733" dirty="0"/>
              <a:t>Admission NIHSS</a:t>
            </a:r>
          </a:p>
          <a:p>
            <a:r>
              <a:rPr lang="en-US" sz="3733" dirty="0"/>
              <a:t>Time from LKW to EMS Scene arrival</a:t>
            </a:r>
          </a:p>
          <a:p>
            <a:r>
              <a:rPr lang="en-US" sz="3733" dirty="0"/>
              <a:t>Closest stroke center to patient</a:t>
            </a:r>
          </a:p>
          <a:p>
            <a:r>
              <a:rPr lang="en-US" sz="3733" dirty="0"/>
              <a:t>If PSC was closest, PSC or CSC</a:t>
            </a:r>
          </a:p>
        </p:txBody>
      </p:sp>
    </p:spTree>
    <p:extLst>
      <p:ext uri="{BB962C8B-B14F-4D97-AF65-F5344CB8AC3E}">
        <p14:creationId xmlns:p14="http://schemas.microsoft.com/office/powerpoint/2010/main" val="82555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CE6F-8AB2-43E9-9211-CB31742D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16CD7-EA3A-49CB-BCA6-DDAF5B687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 financial conflicts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 at RIH</a:t>
            </a:r>
          </a:p>
          <a:p>
            <a:pPr marL="0" indent="0">
              <a:buNone/>
            </a:pPr>
            <a:r>
              <a:rPr lang="en-US" dirty="0"/>
              <a:t>Employed by BPI / Brown Emergency Medicine</a:t>
            </a:r>
          </a:p>
          <a:p>
            <a:pPr marL="0" indent="0">
              <a:buNone/>
            </a:pPr>
            <a:r>
              <a:rPr lang="en-US" dirty="0"/>
              <a:t>LifePACT Medical Director</a:t>
            </a:r>
          </a:p>
          <a:p>
            <a:pPr marL="0" indent="0">
              <a:buNone/>
            </a:pPr>
            <a:r>
              <a:rPr lang="en-US" dirty="0"/>
              <a:t>RI DOH Center for EMS Medical Director</a:t>
            </a:r>
          </a:p>
          <a:p>
            <a:pPr marL="0" indent="0">
              <a:buNone/>
            </a:pPr>
            <a:r>
              <a:rPr lang="en-US" dirty="0"/>
              <a:t>Chair, NASEMSO MDC</a:t>
            </a:r>
          </a:p>
        </p:txBody>
      </p:sp>
    </p:spTree>
    <p:extLst>
      <p:ext uri="{BB962C8B-B14F-4D97-AF65-F5344CB8AC3E}">
        <p14:creationId xmlns:p14="http://schemas.microsoft.com/office/powerpoint/2010/main" val="995148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Workflow parameters - First hospital arrival (be it PSC or CSC) to:</a:t>
            </a:r>
          </a:p>
          <a:p>
            <a:pPr lvl="1"/>
            <a:r>
              <a:rPr lang="en-US" sz="2667" dirty="0"/>
              <a:t>Alteplase</a:t>
            </a:r>
          </a:p>
          <a:p>
            <a:pPr lvl="1"/>
            <a:r>
              <a:rPr lang="en-US" sz="2667" dirty="0"/>
              <a:t>Arterial puncture</a:t>
            </a:r>
          </a:p>
          <a:p>
            <a:pPr lvl="1"/>
            <a:r>
              <a:rPr lang="en-US" sz="2667" dirty="0"/>
              <a:t>Recanalization (mTICI 2b or better)</a:t>
            </a:r>
          </a:p>
          <a:p>
            <a:r>
              <a:rPr lang="en-US" sz="3200" dirty="0"/>
              <a:t>Clinical outcomes</a:t>
            </a:r>
          </a:p>
          <a:p>
            <a:pPr lvl="1"/>
            <a:r>
              <a:rPr lang="en-US" sz="2667" dirty="0"/>
              <a:t>Favorable outcome defined as mRs 0-2 at 90 days, or discharge NIHSS ≤ 4 for those not yet at 90d follow-up (limited to those patients with mRs 0-2 pre-procedure)</a:t>
            </a:r>
          </a:p>
        </p:txBody>
      </p:sp>
    </p:spTree>
    <p:extLst>
      <p:ext uri="{BB962C8B-B14F-4D97-AF65-F5344CB8AC3E}">
        <p14:creationId xmlns:p14="http://schemas.microsoft.com/office/powerpoint/2010/main" val="3119603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4864" y="1708571"/>
          <a:ext cx="11165746" cy="441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5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5360">
                <a:tc>
                  <a:txBody>
                    <a:bodyPr/>
                    <a:lstStyle/>
                    <a:p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Epoch</a:t>
                      </a:r>
                      <a:r>
                        <a:rPr lang="en-US" sz="1900" baseline="0" dirty="0">
                          <a:latin typeface="+mn-lt"/>
                        </a:rPr>
                        <a:t> I:</a:t>
                      </a:r>
                      <a:br>
                        <a:rPr lang="en-US" sz="1900" baseline="0" dirty="0">
                          <a:latin typeface="+mn-lt"/>
                        </a:rPr>
                      </a:br>
                      <a:r>
                        <a:rPr lang="en-US" sz="1900" baseline="0" dirty="0">
                          <a:latin typeface="+mn-lt"/>
                        </a:rPr>
                        <a:t>Pre-optimization</a:t>
                      </a:r>
                      <a:br>
                        <a:rPr lang="en-US" sz="1900" baseline="0" dirty="0">
                          <a:latin typeface="+mn-lt"/>
                        </a:rPr>
                      </a:br>
                      <a:r>
                        <a:rPr lang="en-US" sz="1900" baseline="0" dirty="0">
                          <a:latin typeface="+mn-lt"/>
                        </a:rPr>
                        <a:t>Pre-triage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Epoch II:</a:t>
                      </a:r>
                    </a:p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PSC optimization</a:t>
                      </a:r>
                      <a:br>
                        <a:rPr lang="en-US" sz="1900" dirty="0">
                          <a:latin typeface="+mn-lt"/>
                        </a:rPr>
                      </a:br>
                      <a:r>
                        <a:rPr lang="en-US" sz="1900" dirty="0">
                          <a:latin typeface="+mn-lt"/>
                        </a:rPr>
                        <a:t>Pre-triage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Epoch</a:t>
                      </a:r>
                      <a:r>
                        <a:rPr lang="en-US" sz="1900" baseline="0" dirty="0">
                          <a:latin typeface="+mn-lt"/>
                        </a:rPr>
                        <a:t> III:</a:t>
                      </a:r>
                      <a:br>
                        <a:rPr lang="en-US" sz="1900" baseline="0" dirty="0">
                          <a:latin typeface="+mn-lt"/>
                        </a:rPr>
                      </a:br>
                      <a:r>
                        <a:rPr lang="en-US" sz="1900" baseline="0" dirty="0">
                          <a:latin typeface="+mn-lt"/>
                        </a:rPr>
                        <a:t>PSC optimization</a:t>
                      </a:r>
                      <a:br>
                        <a:rPr lang="en-US" sz="1900" baseline="0" dirty="0">
                          <a:latin typeface="+mn-lt"/>
                        </a:rPr>
                      </a:br>
                      <a:r>
                        <a:rPr lang="en-US" sz="1900" baseline="0" dirty="0">
                          <a:latin typeface="+mn-lt"/>
                        </a:rPr>
                        <a:t>Field triage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979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+mn-lt"/>
                        </a:rPr>
                        <a:t>Number (per month)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38 (6.3 per month)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/>
                          <a:cs typeface="Arial"/>
                        </a:rPr>
                        <a:t>100 (8.3</a:t>
                      </a:r>
                      <a:r>
                        <a:rPr lang="en-US" sz="1900" baseline="0" dirty="0">
                          <a:latin typeface="Arial"/>
                          <a:cs typeface="Arial"/>
                        </a:rPr>
                        <a:t> per month)</a:t>
                      </a:r>
                      <a:endParaRPr lang="en-US" sz="1900" dirty="0"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/>
                          <a:cs typeface="Arial"/>
                        </a:rPr>
                        <a:t>94 (7.8 per month)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979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+mn-lt"/>
                        </a:rPr>
                        <a:t>Age in</a:t>
                      </a:r>
                      <a:r>
                        <a:rPr lang="en-US" sz="1900" baseline="0" dirty="0">
                          <a:latin typeface="+mn-lt"/>
                        </a:rPr>
                        <a:t> years, median [IQR]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900" dirty="0">
                          <a:latin typeface="Arial"/>
                          <a:cs typeface="Arial"/>
                        </a:rPr>
                        <a:t>76 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[</a:t>
                      </a:r>
                      <a:r>
                        <a:rPr lang="mr-IN" sz="1900" dirty="0">
                          <a:latin typeface="Arial"/>
                          <a:cs typeface="Arial"/>
                        </a:rPr>
                        <a:t>69 – 89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900" dirty="0">
                          <a:latin typeface="Arial"/>
                          <a:cs typeface="Arial"/>
                        </a:rPr>
                        <a:t>78 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[</a:t>
                      </a:r>
                      <a:r>
                        <a:rPr lang="mr-IN" sz="1900" dirty="0">
                          <a:latin typeface="Arial"/>
                          <a:cs typeface="Arial"/>
                        </a:rPr>
                        <a:t>67 – 86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900" dirty="0">
                          <a:latin typeface="Arial"/>
                          <a:cs typeface="Arial"/>
                        </a:rPr>
                        <a:t>77 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[</a:t>
                      </a:r>
                      <a:r>
                        <a:rPr lang="mr-IN" sz="1900" dirty="0">
                          <a:latin typeface="Arial"/>
                          <a:cs typeface="Arial"/>
                        </a:rPr>
                        <a:t>65 – 85</a:t>
                      </a:r>
                      <a:r>
                        <a:rPr lang="en-US" sz="1900" dirty="0">
                          <a:latin typeface="Arial"/>
                          <a:cs typeface="Arial"/>
                        </a:rPr>
                        <a:t>]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979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+mn-lt"/>
                        </a:rPr>
                        <a:t>NIHSS, median [IQR]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19 [14</a:t>
                      </a:r>
                      <a:r>
                        <a:rPr lang="en-US" sz="1900" baseline="0" dirty="0">
                          <a:latin typeface="+mn-lt"/>
                        </a:rPr>
                        <a:t> </a:t>
                      </a:r>
                      <a:r>
                        <a:rPr lang="mr-IN" sz="1900" baseline="0" dirty="0">
                          <a:latin typeface="+mn-lt"/>
                        </a:rPr>
                        <a:t>–</a:t>
                      </a:r>
                      <a:r>
                        <a:rPr lang="en-US" sz="1900" baseline="0" dirty="0">
                          <a:latin typeface="+mn-lt"/>
                        </a:rPr>
                        <a:t> 23]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18</a:t>
                      </a:r>
                      <a:r>
                        <a:rPr lang="en-US" sz="1900" baseline="0" dirty="0">
                          <a:latin typeface="+mn-lt"/>
                        </a:rPr>
                        <a:t> [12 </a:t>
                      </a:r>
                      <a:r>
                        <a:rPr lang="mr-IN" sz="1900" baseline="0" dirty="0">
                          <a:latin typeface="+mn-lt"/>
                        </a:rPr>
                        <a:t>–</a:t>
                      </a:r>
                      <a:r>
                        <a:rPr lang="en-US" sz="1900" baseline="0" dirty="0">
                          <a:latin typeface="+mn-lt"/>
                        </a:rPr>
                        <a:t> 24]</a:t>
                      </a:r>
                      <a:endParaRPr lang="en-US" sz="1900" dirty="0">
                        <a:latin typeface="+mn-lt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16 [12 </a:t>
                      </a:r>
                      <a:r>
                        <a:rPr lang="mr-IN" sz="1900" dirty="0">
                          <a:latin typeface="+mn-lt"/>
                        </a:rPr>
                        <a:t>–</a:t>
                      </a:r>
                      <a:r>
                        <a:rPr lang="en-US" sz="1900" dirty="0">
                          <a:latin typeface="+mn-lt"/>
                        </a:rPr>
                        <a:t> 22]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79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+mn-lt"/>
                        </a:rPr>
                        <a:t>Stroke onset to EMS arrival in minutes, median [IQR]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42 [17 </a:t>
                      </a:r>
                      <a:r>
                        <a:rPr lang="mr-IN" sz="1900" dirty="0">
                          <a:latin typeface="+mn-lt"/>
                        </a:rPr>
                        <a:t>–</a:t>
                      </a:r>
                      <a:r>
                        <a:rPr lang="en-US" sz="1900" dirty="0">
                          <a:latin typeface="+mn-lt"/>
                        </a:rPr>
                        <a:t> 75]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58 [17 </a:t>
                      </a:r>
                      <a:r>
                        <a:rPr lang="mr-IN" sz="1900" dirty="0">
                          <a:latin typeface="+mn-lt"/>
                        </a:rPr>
                        <a:t>–</a:t>
                      </a:r>
                      <a:r>
                        <a:rPr lang="en-US" sz="1900" dirty="0">
                          <a:latin typeface="+mn-lt"/>
                        </a:rPr>
                        <a:t> 193]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+mn-lt"/>
                        </a:rPr>
                        <a:t>46 [16 </a:t>
                      </a:r>
                      <a:r>
                        <a:rPr lang="mr-IN" sz="1900" dirty="0">
                          <a:latin typeface="+mn-lt"/>
                        </a:rPr>
                        <a:t>–</a:t>
                      </a:r>
                      <a:r>
                        <a:rPr lang="en-US" sz="1900" dirty="0">
                          <a:latin typeface="+mn-lt"/>
                        </a:rPr>
                        <a:t> 238]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51681" y="6188446"/>
            <a:ext cx="478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 statistically significant differences</a:t>
            </a:r>
          </a:p>
        </p:txBody>
      </p:sp>
    </p:spTree>
    <p:extLst>
      <p:ext uri="{BB962C8B-B14F-4D97-AF65-F5344CB8AC3E}">
        <p14:creationId xmlns:p14="http://schemas.microsoft.com/office/powerpoint/2010/main" val="3053272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field location obtained from review of EMS run sheets</a:t>
            </a:r>
          </a:p>
          <a:p>
            <a:r>
              <a:rPr lang="en-US" dirty="0"/>
              <a:t>Google Maps API used to calculate distance and time to:</a:t>
            </a:r>
          </a:p>
          <a:p>
            <a:pPr lvl="1"/>
            <a:r>
              <a:rPr lang="en-US" dirty="0"/>
              <a:t>Closest PSC</a:t>
            </a:r>
          </a:p>
          <a:p>
            <a:pPr lvl="1"/>
            <a:r>
              <a:rPr lang="en-US" dirty="0"/>
              <a:t>CSC</a:t>
            </a:r>
          </a:p>
          <a:p>
            <a:r>
              <a:rPr lang="en-US" dirty="0"/>
              <a:t>Categorized into:</a:t>
            </a:r>
          </a:p>
          <a:p>
            <a:pPr lvl="1"/>
            <a:r>
              <a:rPr lang="en-US" dirty="0"/>
              <a:t>CSC Closest</a:t>
            </a:r>
          </a:p>
          <a:p>
            <a:pPr lvl="1"/>
            <a:r>
              <a:rPr lang="en-US" dirty="0"/>
              <a:t>PSC Closest, taken to CSC (Field triage)</a:t>
            </a:r>
          </a:p>
          <a:p>
            <a:pPr lvl="1"/>
            <a:r>
              <a:rPr lang="en-US" dirty="0"/>
              <a:t>PSC Closest, taken to PSC (Interfacility transfer)</a:t>
            </a:r>
          </a:p>
          <a:p>
            <a:pPr marL="60958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84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Locations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017948" y="1166392"/>
          <a:ext cx="10361253" cy="569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77015" y="1356164"/>
            <a:ext cx="3102187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In a densely populated urban area with multiple PSCs, most patients are closest to a PSC in the field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7015" y="4795520"/>
            <a:ext cx="35627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Median [IQR] additional time from field to CSC:</a:t>
            </a:r>
          </a:p>
          <a:p>
            <a:r>
              <a:rPr lang="en-US" sz="2400" dirty="0"/>
              <a:t>8 [4-12]</a:t>
            </a:r>
          </a:p>
        </p:txBody>
      </p:sp>
    </p:spTree>
    <p:extLst>
      <p:ext uri="{BB962C8B-B14F-4D97-AF65-F5344CB8AC3E}">
        <p14:creationId xmlns:p14="http://schemas.microsoft.com/office/powerpoint/2010/main" val="2852692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triage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993424" y="1196623"/>
          <a:ext cx="10272889" cy="565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04107" y="3237653"/>
            <a:ext cx="3291840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Field triage to CSC (For those closer to a PSC) increased from 35% to 71% during the study time period</a:t>
            </a:r>
          </a:p>
          <a:p>
            <a:endParaRPr lang="en-US" sz="2400" dirty="0"/>
          </a:p>
          <a:p>
            <a:r>
              <a:rPr lang="en-US" sz="2400" i="1" dirty="0"/>
              <a:t>p=.03 between Epoch I and III</a:t>
            </a:r>
          </a:p>
        </p:txBody>
      </p:sp>
    </p:spTree>
    <p:extLst>
      <p:ext uri="{BB962C8B-B14F-4D97-AF65-F5344CB8AC3E}">
        <p14:creationId xmlns:p14="http://schemas.microsoft.com/office/powerpoint/2010/main" val="6548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Workflow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78371" y="1356164"/>
          <a:ext cx="11477298" cy="448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7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0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3428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Period</a:t>
                      </a:r>
                      <a:r>
                        <a:rPr lang="en-US" sz="1900" baseline="0" dirty="0"/>
                        <a:t> I:</a:t>
                      </a:r>
                      <a:br>
                        <a:rPr lang="en-US" sz="1900" baseline="0" dirty="0"/>
                      </a:br>
                      <a:r>
                        <a:rPr lang="en-US" sz="1900" baseline="0" dirty="0"/>
                        <a:t>Pre-optimization</a:t>
                      </a:r>
                      <a:br>
                        <a:rPr lang="en-US" sz="1900" baseline="0" dirty="0"/>
                      </a:br>
                      <a:r>
                        <a:rPr lang="en-US" sz="1900" baseline="0" dirty="0"/>
                        <a:t>Pre-triage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Period II:</a:t>
                      </a:r>
                    </a:p>
                    <a:p>
                      <a:pPr algn="ctr"/>
                      <a:r>
                        <a:rPr lang="en-US" sz="1900" dirty="0"/>
                        <a:t>PSC optimization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Pre-triage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Period</a:t>
                      </a:r>
                      <a:r>
                        <a:rPr lang="en-US" sz="1900" baseline="0" dirty="0"/>
                        <a:t> III:</a:t>
                      </a:r>
                      <a:br>
                        <a:rPr lang="en-US" sz="1900" baseline="0" dirty="0"/>
                      </a:br>
                      <a:r>
                        <a:rPr lang="en-US" sz="1900" baseline="0" dirty="0"/>
                        <a:t>PSC optimization</a:t>
                      </a:r>
                      <a:br>
                        <a:rPr lang="en-US" sz="1900" baseline="0" dirty="0"/>
                      </a:br>
                      <a:r>
                        <a:rPr lang="en-US" sz="1900" baseline="0" dirty="0"/>
                        <a:t>Field triage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525">
                <a:tc>
                  <a:txBody>
                    <a:bodyPr/>
                    <a:lstStyle/>
                    <a:p>
                      <a:r>
                        <a:rPr lang="en-US" sz="1900" dirty="0"/>
                        <a:t>EMS Scene</a:t>
                      </a:r>
                      <a:r>
                        <a:rPr lang="en-US" sz="1900" baseline="0" dirty="0"/>
                        <a:t> departure to first hospital arrival in minutes, median [IQR]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10 [9 - 15]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11 [8 - 17]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14</a:t>
                      </a:r>
                      <a:r>
                        <a:rPr lang="en-US" sz="1900" baseline="0" dirty="0"/>
                        <a:t> [8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17]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11">
                <a:tc>
                  <a:txBody>
                    <a:bodyPr/>
                    <a:lstStyle/>
                    <a:p>
                      <a:r>
                        <a:rPr lang="en-US" sz="1900" dirty="0"/>
                        <a:t>Direct</a:t>
                      </a:r>
                      <a:r>
                        <a:rPr lang="en-US" sz="1900" baseline="0" dirty="0"/>
                        <a:t> to CSC (%)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55%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66%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77%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11">
                <a:tc gridSpan="4">
                  <a:txBody>
                    <a:bodyPr/>
                    <a:lstStyle/>
                    <a:p>
                      <a:pPr algn="l"/>
                      <a:r>
                        <a:rPr lang="en-US" sz="1900" dirty="0"/>
                        <a:t>First Hospital Arrival to: (all in minutes, median [IQR])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028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IV Alteplase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54 [40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74]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49 [32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66]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15A506"/>
                          </a:solidFill>
                        </a:rPr>
                        <a:t>36 [27</a:t>
                      </a:r>
                      <a:r>
                        <a:rPr lang="en-US" sz="1900" b="1" baseline="0" dirty="0">
                          <a:solidFill>
                            <a:srgbClr val="15A506"/>
                          </a:solidFill>
                        </a:rPr>
                        <a:t> </a:t>
                      </a:r>
                      <a:r>
                        <a:rPr lang="mr-IN" sz="1900" b="1" baseline="0" dirty="0">
                          <a:solidFill>
                            <a:srgbClr val="15A506"/>
                          </a:solidFill>
                        </a:rPr>
                        <a:t>–</a:t>
                      </a:r>
                      <a:r>
                        <a:rPr lang="en-US" sz="1900" b="1" baseline="0" dirty="0">
                          <a:solidFill>
                            <a:srgbClr val="15A506"/>
                          </a:solidFill>
                        </a:rPr>
                        <a:t> 51]</a:t>
                      </a:r>
                      <a:endParaRPr lang="en-US" sz="1900" b="1" dirty="0">
                        <a:solidFill>
                          <a:srgbClr val="15A506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028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Arterial puncture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105</a:t>
                      </a:r>
                      <a:r>
                        <a:rPr lang="en-US" sz="1900" baseline="0" dirty="0"/>
                        <a:t> [76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137]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101 [74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144]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15A506"/>
                          </a:solidFill>
                        </a:rPr>
                        <a:t>88 [54 </a:t>
                      </a:r>
                      <a:r>
                        <a:rPr lang="mr-IN" sz="1900" b="1" dirty="0">
                          <a:solidFill>
                            <a:srgbClr val="15A506"/>
                          </a:solidFill>
                        </a:rPr>
                        <a:t>–</a:t>
                      </a:r>
                      <a:r>
                        <a:rPr lang="en-US" sz="1900" b="1" dirty="0">
                          <a:solidFill>
                            <a:srgbClr val="15A506"/>
                          </a:solidFill>
                        </a:rPr>
                        <a:t> 128]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028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Recanalization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156 [96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179]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132 [106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176]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rgbClr val="15A506"/>
                          </a:solidFill>
                        </a:rPr>
                        <a:t>116 [84 </a:t>
                      </a:r>
                      <a:r>
                        <a:rPr lang="mr-IN" sz="1900" b="1" dirty="0">
                          <a:solidFill>
                            <a:srgbClr val="15A506"/>
                          </a:solidFill>
                        </a:rPr>
                        <a:t>–</a:t>
                      </a:r>
                      <a:r>
                        <a:rPr lang="en-US" sz="1900" b="1" dirty="0">
                          <a:solidFill>
                            <a:srgbClr val="15A506"/>
                          </a:solidFill>
                        </a:rPr>
                        <a:t> 156]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5913" y="6249941"/>
            <a:ext cx="6970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Differences showed a trend, not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56530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Outcomes </a:t>
            </a:r>
            <a:r>
              <a:rPr lang="mr-IN" dirty="0"/>
              <a:t>–</a:t>
            </a:r>
            <a:r>
              <a:rPr lang="en-US" dirty="0"/>
              <a:t> All patients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566899" y="1205654"/>
          <a:ext cx="10649741" cy="551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73813" y="5554133"/>
            <a:ext cx="3887895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Favorable outcome defined as mRs 0-2 at 90 days or Discharge NIHSS ≤ 4 for those not yet at 90d follow-up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22375" y="5599099"/>
            <a:ext cx="2523768" cy="379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67" i="1" dirty="0"/>
              <a:t>p=.049 between I and III</a:t>
            </a: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V="1">
            <a:off x="5346143" y="5775159"/>
            <a:ext cx="1112500" cy="1376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126627" y="5775157"/>
            <a:ext cx="695749" cy="2912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793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real question: </a:t>
            </a:r>
            <a:br>
              <a:rPr lang="en-US" dirty="0"/>
            </a:br>
            <a:r>
              <a:rPr lang="en-US" dirty="0"/>
              <a:t>What if the PSC is closest?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2076786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Pre-optimization</a:t>
            </a:r>
            <a:br>
              <a:rPr lang="en-US" sz="2133" dirty="0"/>
            </a:br>
            <a:r>
              <a:rPr lang="en-US" sz="2133" dirty="0"/>
              <a:t>Pre-triage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0455" y="2076786"/>
            <a:ext cx="4043983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Pre-triage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4438" y="2076786"/>
            <a:ext cx="4212108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Field Triage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2763" y="2942566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Closest, Triaged to CSC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2763" y="4061062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Closest, Taken to PSC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2763" y="5166011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CSC Closest</a:t>
            </a:r>
          </a:p>
        </p:txBody>
      </p:sp>
    </p:spTree>
    <p:extLst>
      <p:ext uri="{BB962C8B-B14F-4D97-AF65-F5344CB8AC3E}">
        <p14:creationId xmlns:p14="http://schemas.microsoft.com/office/powerpoint/2010/main" val="1873789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real question: </a:t>
            </a:r>
            <a:br>
              <a:rPr lang="en-US" dirty="0"/>
            </a:br>
            <a:r>
              <a:rPr lang="en-US" dirty="0"/>
              <a:t>What if the PSC is closest?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2763" y="2076786"/>
            <a:ext cx="2287692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chemeClr val="tx1">
                    <a:lumMod val="85000"/>
                  </a:schemeClr>
                </a:solidFill>
              </a:rPr>
              <a:t>Pre-optimization</a:t>
            </a:r>
            <a:br>
              <a:rPr lang="en-US" sz="2133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133" dirty="0">
                <a:solidFill>
                  <a:schemeClr val="tx1">
                    <a:lumMod val="85000"/>
                  </a:schemeClr>
                </a:solidFill>
              </a:rPr>
              <a:t>Pre-triage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0455" y="2076786"/>
            <a:ext cx="4043983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Pre-triage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4438" y="2076786"/>
            <a:ext cx="4212108" cy="865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Optimization</a:t>
            </a:r>
            <a:br>
              <a:rPr lang="en-US" sz="2400" dirty="0"/>
            </a:br>
            <a:r>
              <a:rPr lang="en-US" sz="2400" dirty="0"/>
              <a:t>Field Triage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2763" y="2942566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Closest, Triaged to CSC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2763" y="4061062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PSC Closest, Taken to PSC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2763" y="5166011"/>
            <a:ext cx="10543783" cy="1104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CSC Closest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2763" y="2934896"/>
            <a:ext cx="2287692" cy="1112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763" y="4047515"/>
            <a:ext cx="2287692" cy="1112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0455" y="2076786"/>
            <a:ext cx="8256091" cy="308922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02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triage vs. PSC first: Workflow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81474" y="1559558"/>
          <a:ext cx="9996346" cy="4175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1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497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Direct to CSC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(n=94)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Taken to PSC</a:t>
                      </a:r>
                      <a:br>
                        <a:rPr lang="en-US" sz="1900" dirty="0"/>
                      </a:br>
                      <a:r>
                        <a:rPr lang="en-US" sz="1900" dirty="0"/>
                        <a:t>(n=56)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i="1" dirty="0"/>
                        <a:t>p Value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456">
                <a:tc>
                  <a:txBody>
                    <a:bodyPr/>
                    <a:lstStyle/>
                    <a:p>
                      <a:r>
                        <a:rPr lang="en-US" sz="1900" dirty="0"/>
                        <a:t>NIHSS, median [IQR]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17 [11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24]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16 [13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23]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0.92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en-US" sz="1900" dirty="0"/>
                        <a:t>EMS Scene</a:t>
                      </a:r>
                      <a:r>
                        <a:rPr lang="en-US" sz="1900" baseline="0" dirty="0"/>
                        <a:t> departure to first hospital arrival</a:t>
                      </a:r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16 [11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19]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 [5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11]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p&lt;.001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083">
                <a:tc gridSpan="3">
                  <a:txBody>
                    <a:bodyPr/>
                    <a:lstStyle/>
                    <a:p>
                      <a:r>
                        <a:rPr lang="en-US" sz="1900" dirty="0"/>
                        <a:t>EMS Scene</a:t>
                      </a:r>
                      <a:r>
                        <a:rPr lang="en-US" sz="1900" baseline="0" dirty="0"/>
                        <a:t> departure to: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b="1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425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IV Alteplase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51 [43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64]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68 [50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86]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p=.012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Arterial puncture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98 [70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128]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155 [113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214]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p&lt;.001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133">
                <a:tc>
                  <a:txBody>
                    <a:bodyPr/>
                    <a:lstStyle/>
                    <a:p>
                      <a:pPr marL="0" indent="457200"/>
                      <a:r>
                        <a:rPr lang="en-US" sz="1900" dirty="0"/>
                        <a:t>Recanalization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131 [100</a:t>
                      </a:r>
                      <a:r>
                        <a:rPr lang="en-US" sz="1900" baseline="0" dirty="0"/>
                        <a:t> </a:t>
                      </a:r>
                      <a:r>
                        <a:rPr lang="mr-IN" sz="1900" baseline="0" dirty="0"/>
                        <a:t>–</a:t>
                      </a:r>
                      <a:r>
                        <a:rPr lang="en-US" sz="1900" baseline="0" dirty="0"/>
                        <a:t> 157]</a:t>
                      </a:r>
                      <a:endParaRPr lang="en-US" sz="19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174 [142 </a:t>
                      </a:r>
                      <a:r>
                        <a:rPr lang="mr-IN" sz="1900" dirty="0"/>
                        <a:t>–</a:t>
                      </a:r>
                      <a:r>
                        <a:rPr lang="en-US" sz="1900" dirty="0"/>
                        <a:t> 257]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p&lt;.001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1" y="5838614"/>
            <a:ext cx="10004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Despite 8 additional minutes of drive time, all workflow parameters (IV alteplase, arterial puncture and recanalization) were significantly faster.</a:t>
            </a:r>
          </a:p>
        </p:txBody>
      </p:sp>
    </p:spTree>
    <p:extLst>
      <p:ext uri="{BB962C8B-B14F-4D97-AF65-F5344CB8AC3E}">
        <p14:creationId xmlns:p14="http://schemas.microsoft.com/office/powerpoint/2010/main" val="81961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D9317-E9B2-4BE5-9DF5-33ECFCEE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C2CEC-A3DC-4BC8-A923-51F770DAA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Maintaining excellence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What’s next?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BioSpatial GIS data and Stroke Syndrome</a:t>
            </a:r>
          </a:p>
        </p:txBody>
      </p:sp>
    </p:spTree>
    <p:extLst>
      <p:ext uri="{BB962C8B-B14F-4D97-AF65-F5344CB8AC3E}">
        <p14:creationId xmlns:p14="http://schemas.microsoft.com/office/powerpoint/2010/main" val="1283673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Scene departure to IV tPA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27" b="13124"/>
          <a:stretch/>
        </p:blipFill>
        <p:spPr>
          <a:xfrm>
            <a:off x="827021" y="1356164"/>
            <a:ext cx="5355947" cy="5349941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550535" y="3035119"/>
            <a:ext cx="2431567" cy="461665"/>
            <a:chOff x="5651312" y="4471555"/>
            <a:chExt cx="1823675" cy="346249"/>
          </a:xfrm>
        </p:grpSpPr>
        <p:sp>
          <p:nvSpPr>
            <p:cNvPr id="5" name="TextBox 4"/>
            <p:cNvSpPr txBox="1"/>
            <p:nvPr/>
          </p:nvSpPr>
          <p:spPr>
            <a:xfrm>
              <a:off x="6123896" y="4471555"/>
              <a:ext cx="1351091" cy="34624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Direct to CSC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550534" y="2332668"/>
            <a:ext cx="2305314" cy="461665"/>
            <a:chOff x="5651312" y="4471555"/>
            <a:chExt cx="1728985" cy="346249"/>
          </a:xfrm>
          <a:solidFill>
            <a:srgbClr val="800000"/>
          </a:solidFill>
        </p:grpSpPr>
        <p:sp>
          <p:nvSpPr>
            <p:cNvPr id="10" name="TextBox 9"/>
            <p:cNvSpPr txBox="1"/>
            <p:nvPr/>
          </p:nvSpPr>
          <p:spPr>
            <a:xfrm>
              <a:off x="6123896" y="4471555"/>
              <a:ext cx="1256401" cy="346249"/>
            </a:xfrm>
            <a:prstGeom prst="rect">
              <a:avLst/>
            </a:prstGeom>
            <a:grp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Closest PSC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grpFill/>
            <a:ln w="762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763707" y="3924484"/>
            <a:ext cx="3725024" cy="2144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67" dirty="0"/>
              <a:t>Despite 8 additional minutes of drive time, </a:t>
            </a:r>
            <a:r>
              <a:rPr lang="en-US" sz="2667" b="1" dirty="0"/>
              <a:t>IV tPA was administered 17 minutes faster.</a:t>
            </a:r>
            <a:br>
              <a:rPr lang="en-US" sz="2667" b="1" dirty="0"/>
            </a:br>
            <a:r>
              <a:rPr lang="en-US" sz="2667" b="1" i="1" dirty="0"/>
              <a:t>p=.012</a:t>
            </a:r>
          </a:p>
        </p:txBody>
      </p:sp>
    </p:spTree>
    <p:extLst>
      <p:ext uri="{BB962C8B-B14F-4D97-AF65-F5344CB8AC3E}">
        <p14:creationId xmlns:p14="http://schemas.microsoft.com/office/powerpoint/2010/main" val="3685952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83" y="202068"/>
            <a:ext cx="11368260" cy="1154097"/>
          </a:xfrm>
        </p:spPr>
        <p:txBody>
          <a:bodyPr>
            <a:normAutofit/>
          </a:bodyPr>
          <a:lstStyle/>
          <a:p>
            <a:r>
              <a:rPr lang="en-US" sz="4533" dirty="0"/>
              <a:t>EMS Scene departure to arterial puncture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50535" y="3035119"/>
            <a:ext cx="2431567" cy="461665"/>
            <a:chOff x="5651312" y="4471555"/>
            <a:chExt cx="1823675" cy="346249"/>
          </a:xfrm>
        </p:grpSpPr>
        <p:sp>
          <p:nvSpPr>
            <p:cNvPr id="5" name="TextBox 4"/>
            <p:cNvSpPr txBox="1"/>
            <p:nvPr/>
          </p:nvSpPr>
          <p:spPr>
            <a:xfrm>
              <a:off x="6123896" y="4471555"/>
              <a:ext cx="1351091" cy="34624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Direct to CSC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550534" y="2332668"/>
            <a:ext cx="2305314" cy="461665"/>
            <a:chOff x="5651312" y="4471555"/>
            <a:chExt cx="1728985" cy="346249"/>
          </a:xfrm>
          <a:solidFill>
            <a:srgbClr val="800000"/>
          </a:solidFill>
        </p:grpSpPr>
        <p:sp>
          <p:nvSpPr>
            <p:cNvPr id="10" name="TextBox 9"/>
            <p:cNvSpPr txBox="1"/>
            <p:nvPr/>
          </p:nvSpPr>
          <p:spPr>
            <a:xfrm>
              <a:off x="6123896" y="4471555"/>
              <a:ext cx="1256401" cy="346249"/>
            </a:xfrm>
            <a:prstGeom prst="rect">
              <a:avLst/>
            </a:prstGeom>
            <a:grp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Closest PSC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grpFill/>
            <a:ln w="762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763707" y="3924484"/>
            <a:ext cx="3725024" cy="2144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67" dirty="0"/>
              <a:t>Despite 8 additional minutes of drive time, Angiogram started </a:t>
            </a:r>
            <a:r>
              <a:rPr lang="en-US" sz="2667" b="1" dirty="0"/>
              <a:t>57 minutes earlier.</a:t>
            </a:r>
          </a:p>
          <a:p>
            <a:r>
              <a:rPr lang="en-US" sz="2667" b="1" i="1" dirty="0"/>
              <a:t>p&lt;.001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400" b="13130"/>
          <a:stretch/>
        </p:blipFill>
        <p:spPr>
          <a:xfrm>
            <a:off x="840149" y="1356165"/>
            <a:ext cx="5242607" cy="52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14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83" y="202068"/>
            <a:ext cx="11368260" cy="1154097"/>
          </a:xfrm>
        </p:spPr>
        <p:txBody>
          <a:bodyPr>
            <a:normAutofit/>
          </a:bodyPr>
          <a:lstStyle/>
          <a:p>
            <a:r>
              <a:rPr lang="en-US" sz="4533" dirty="0"/>
              <a:t>EMS Scene departure to recanalization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50535" y="3035119"/>
            <a:ext cx="2431567" cy="461665"/>
            <a:chOff x="5651312" y="4471555"/>
            <a:chExt cx="1823675" cy="346249"/>
          </a:xfrm>
        </p:grpSpPr>
        <p:sp>
          <p:nvSpPr>
            <p:cNvPr id="5" name="TextBox 4"/>
            <p:cNvSpPr txBox="1"/>
            <p:nvPr/>
          </p:nvSpPr>
          <p:spPr>
            <a:xfrm>
              <a:off x="6123896" y="4471555"/>
              <a:ext cx="1351091" cy="346249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Direct to CSC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550534" y="2332668"/>
            <a:ext cx="2305314" cy="461665"/>
            <a:chOff x="5651312" y="4471555"/>
            <a:chExt cx="1728985" cy="346249"/>
          </a:xfrm>
          <a:solidFill>
            <a:srgbClr val="800000"/>
          </a:solidFill>
        </p:grpSpPr>
        <p:sp>
          <p:nvSpPr>
            <p:cNvPr id="10" name="TextBox 9"/>
            <p:cNvSpPr txBox="1"/>
            <p:nvPr/>
          </p:nvSpPr>
          <p:spPr>
            <a:xfrm>
              <a:off x="6123896" y="4471555"/>
              <a:ext cx="1256401" cy="346249"/>
            </a:xfrm>
            <a:prstGeom prst="rect">
              <a:avLst/>
            </a:prstGeom>
            <a:grpFill/>
            <a:ln>
              <a:solidFill>
                <a:srgbClr val="8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Closest PSC 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651312" y="4656221"/>
              <a:ext cx="472584" cy="0"/>
            </a:xfrm>
            <a:prstGeom prst="line">
              <a:avLst/>
            </a:prstGeom>
            <a:grpFill/>
            <a:ln w="762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763707" y="3924484"/>
            <a:ext cx="3725024" cy="2144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667" dirty="0"/>
              <a:t>Despite 8 additional minutes of drive time, recanalization was </a:t>
            </a:r>
            <a:r>
              <a:rPr lang="en-US" sz="2667" b="1" dirty="0"/>
              <a:t>43 minutes earlier.</a:t>
            </a:r>
          </a:p>
          <a:p>
            <a:r>
              <a:rPr lang="en-US" sz="2667" b="1" i="1" dirty="0"/>
              <a:t>p&lt;.001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91" b="12727"/>
          <a:stretch/>
        </p:blipFill>
        <p:spPr>
          <a:xfrm>
            <a:off x="840149" y="1076280"/>
            <a:ext cx="5581492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1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389" y="202068"/>
            <a:ext cx="10020411" cy="1154097"/>
          </a:xfrm>
        </p:spPr>
        <p:txBody>
          <a:bodyPr>
            <a:normAutofit/>
          </a:bodyPr>
          <a:lstStyle/>
          <a:p>
            <a:r>
              <a:rPr lang="en-US" dirty="0"/>
              <a:t>Field triage vs. PSC first: Outcomes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52390" y="1161259"/>
          <a:ext cx="9718261" cy="526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98933" y="4226560"/>
            <a:ext cx="333248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Patients Triaged directly to CSC had significantly better outcomes (p=.01)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3813" y="5826999"/>
            <a:ext cx="3887895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Favorable outcome defined as mRs 0-2 at 90 days or Discharge NIHSS ≤ 4 for those not yet at 90d follow-up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1980" y="5569972"/>
            <a:ext cx="731290" cy="379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67" i="1" dirty="0"/>
              <a:t>p=.01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4853270" y="5759800"/>
            <a:ext cx="1185299" cy="460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3308088" y="5759800"/>
            <a:ext cx="813892" cy="1535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81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10972800" cy="4756281"/>
          </a:xfrm>
        </p:spPr>
        <p:txBody>
          <a:bodyPr>
            <a:normAutofit/>
          </a:bodyPr>
          <a:lstStyle/>
          <a:p>
            <a:r>
              <a:rPr lang="en-US" sz="3733" dirty="0"/>
              <a:t>Single geographic region with a single CSC</a:t>
            </a:r>
          </a:p>
          <a:p>
            <a:r>
              <a:rPr lang="en-US" sz="3733" dirty="0"/>
              <a:t>Densely populated region</a:t>
            </a:r>
          </a:p>
          <a:p>
            <a:r>
              <a:rPr lang="en-US" sz="3733" dirty="0"/>
              <a:t>Generalizability of results to other regions is unknown</a:t>
            </a:r>
          </a:p>
          <a:p>
            <a:r>
              <a:rPr lang="en-US" sz="3733" dirty="0"/>
              <a:t>Denominator</a:t>
            </a:r>
          </a:p>
          <a:p>
            <a:pPr lvl="1"/>
            <a:r>
              <a:rPr lang="en-US" sz="3467" dirty="0"/>
              <a:t>Not every patient gets a CTA</a:t>
            </a:r>
          </a:p>
          <a:p>
            <a:pPr lvl="1"/>
            <a:r>
              <a:rPr lang="en-US" sz="3467" dirty="0"/>
              <a:t>Not every patient had a recorded field LAMS score</a:t>
            </a:r>
          </a:p>
        </p:txBody>
      </p:sp>
    </p:spTree>
    <p:extLst>
      <p:ext uri="{BB962C8B-B14F-4D97-AF65-F5344CB8AC3E}">
        <p14:creationId xmlns:p14="http://schemas.microsoft.com/office/powerpoint/2010/main" val="78598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10468304" cy="4756281"/>
          </a:xfrm>
        </p:spPr>
        <p:txBody>
          <a:bodyPr>
            <a:noAutofit/>
          </a:bodyPr>
          <a:lstStyle/>
          <a:p>
            <a:r>
              <a:rPr lang="en-US" sz="3200" dirty="0"/>
              <a:t>We can improve outcomes across an entire region using:</a:t>
            </a:r>
          </a:p>
          <a:p>
            <a:pPr lvl="1"/>
            <a:r>
              <a:rPr lang="en-US" sz="2667" dirty="0"/>
              <a:t>Pre-hospital field triage #go2CSC for suspected ELVO patients</a:t>
            </a:r>
          </a:p>
          <a:p>
            <a:pPr lvl="1"/>
            <a:r>
              <a:rPr lang="en-US" sz="2667" dirty="0"/>
              <a:t>Standardized PSC ELVO protocols </a:t>
            </a:r>
          </a:p>
          <a:p>
            <a:r>
              <a:rPr lang="en-US" sz="3200" dirty="0"/>
              <a:t>For patients closer to a PSC but within 30 minutes of a CSC EMS triage to the CSC results in:</a:t>
            </a:r>
          </a:p>
          <a:p>
            <a:pPr lvl="1"/>
            <a:r>
              <a:rPr lang="en-US" sz="2667" dirty="0"/>
              <a:t>Faster treatment with alteplase, earlier groin puncture and recanalization (even with an optimized PSC transfer protocol)</a:t>
            </a:r>
          </a:p>
          <a:p>
            <a:pPr lvl="1"/>
            <a:r>
              <a:rPr lang="en-US" sz="2667" dirty="0"/>
              <a:t>Improved outcomes</a:t>
            </a:r>
          </a:p>
        </p:txBody>
      </p:sp>
    </p:spTree>
    <p:extLst>
      <p:ext uri="{BB962C8B-B14F-4D97-AF65-F5344CB8AC3E}">
        <p14:creationId xmlns:p14="http://schemas.microsoft.com/office/powerpoint/2010/main" val="848527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197C-65D5-41CC-A9F9-28BBEDCD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7F9A-AA89-4FA4-A943-A7219555B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5" y="1825625"/>
            <a:ext cx="1152512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EMS Triage of stroke patients is working in RI.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Similar to Trauma and STEMI, triage results in faster care and better outcomes.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 RI!</a:t>
            </a:r>
          </a:p>
        </p:txBody>
      </p:sp>
    </p:spTree>
    <p:extLst>
      <p:ext uri="{BB962C8B-B14F-4D97-AF65-F5344CB8AC3E}">
        <p14:creationId xmlns:p14="http://schemas.microsoft.com/office/powerpoint/2010/main" val="863321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trokefinder.jpg">
            <a:extLst>
              <a:ext uri="{FF2B5EF4-FFF2-40B4-BE49-F238E27FC236}">
                <a16:creationId xmlns:a16="http://schemas.microsoft.com/office/drawing/2014/main" id="{81B7ADCE-9CD3-4258-902B-374473EA3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" b="2183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B90BC-473E-43C0-A7CD-43A2DCE8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9" y="1065862"/>
            <a:ext cx="3497171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What’s Next?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B2896-C11C-45FB-9E62-6E95B8405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6" y="417095"/>
            <a:ext cx="7074561" cy="6047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Novel therapies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000" dirty="0">
                <a:solidFill>
                  <a:srgbClr val="FFFFFF"/>
                </a:solidFill>
              </a:rPr>
              <a:t>Thrombectomy for larger infarct cores – may be a benefit</a:t>
            </a: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Longer interventional treatment window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24 hours is just a start….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New field diagnostic tools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Microwave Strokefinder helmet?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Preventive screening and treatment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TIA evaluation and more….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Interstate EMS triage and data sharing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LAMS, FAST-ED, RACE, etc…..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Telemedicine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EMS to ED, ED to Stroke Center, etc….</a:t>
            </a:r>
          </a:p>
        </p:txBody>
      </p:sp>
    </p:spTree>
    <p:extLst>
      <p:ext uri="{BB962C8B-B14F-4D97-AF65-F5344CB8AC3E}">
        <p14:creationId xmlns:p14="http://schemas.microsoft.com/office/powerpoint/2010/main" val="56124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A7A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991C2-40E0-4A7A-8696-F338076C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Stroke IR Suite in RIH ED</a:t>
            </a:r>
          </a:p>
        </p:txBody>
      </p:sp>
      <p:pic>
        <p:nvPicPr>
          <p:cNvPr id="5" name="Content Placeholder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3010E7A-0CC0-4BDB-8D08-DFC2164FA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43705" y="961812"/>
            <a:ext cx="6777989" cy="4930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AF876-2043-47EB-8EA7-14AC7390796E}"/>
              </a:ext>
            </a:extLst>
          </p:cNvPr>
          <p:cNvSpPr txBox="1"/>
          <p:nvPr/>
        </p:nvSpPr>
        <p:spPr>
          <a:xfrm>
            <a:off x="8562367" y="5692744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hehealthnutcorner.blogspot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C993-4A7C-4121-8D45-2A98EA2F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830E4-B2E5-457D-A396-48B1FB61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Stroke care keeps evolving!</a:t>
            </a:r>
          </a:p>
        </p:txBody>
      </p:sp>
    </p:spTree>
    <p:extLst>
      <p:ext uri="{BB962C8B-B14F-4D97-AF65-F5344CB8AC3E}">
        <p14:creationId xmlns:p14="http://schemas.microsoft.com/office/powerpoint/2010/main" val="306754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0A1F-8E35-4F1E-8106-10D041B2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Excellence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4855C-927A-4229-BF65-F8B6F09E6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Prevention and Awareness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EMS Triage</a:t>
            </a:r>
          </a:p>
          <a:p>
            <a:pPr marL="0" indent="0">
              <a:buNone/>
            </a:pPr>
            <a:r>
              <a:rPr lang="en-US" dirty="0"/>
              <a:t>Rapid door to CT / CTA</a:t>
            </a:r>
          </a:p>
          <a:p>
            <a:pPr marL="0" indent="0">
              <a:buNone/>
            </a:pPr>
            <a:r>
              <a:rPr lang="en-US" dirty="0"/>
              <a:t>	CTA for EVERY Code Stroke – it is a vascular disease – image the vessels!</a:t>
            </a:r>
          </a:p>
          <a:p>
            <a:pPr marL="0" indent="0">
              <a:buNone/>
            </a:pPr>
            <a:r>
              <a:rPr lang="en-US" dirty="0"/>
              <a:t>ELVO transfer</a:t>
            </a:r>
          </a:p>
          <a:p>
            <a:pPr marL="0" indent="0">
              <a:buNone/>
            </a:pPr>
            <a:r>
              <a:rPr lang="en-US" dirty="0"/>
              <a:t>	CSC, Express Care / LifePACT or equivalent RIGHT AWAY</a:t>
            </a:r>
          </a:p>
          <a:p>
            <a:pPr marL="0" indent="0">
              <a:buNone/>
            </a:pPr>
            <a:r>
              <a:rPr lang="en-US" dirty="0"/>
              <a:t>tPA if indicated</a:t>
            </a:r>
          </a:p>
          <a:p>
            <a:pPr marL="0" indent="0">
              <a:buNone/>
            </a:pPr>
            <a:r>
              <a:rPr lang="en-US" dirty="0"/>
              <a:t>TIA workup</a:t>
            </a:r>
          </a:p>
          <a:p>
            <a:pPr marL="0" indent="0">
              <a:buNone/>
            </a:pPr>
            <a:r>
              <a:rPr lang="en-US" dirty="0"/>
              <a:t>Ancillary care</a:t>
            </a:r>
          </a:p>
          <a:p>
            <a:pPr marL="0" indent="0">
              <a:buNone/>
            </a:pPr>
            <a:r>
              <a:rPr lang="en-US" dirty="0"/>
              <a:t>	Swallow screen</a:t>
            </a:r>
          </a:p>
          <a:p>
            <a:pPr marL="0" indent="0">
              <a:buNone/>
            </a:pPr>
            <a:r>
              <a:rPr lang="en-US" dirty="0"/>
              <a:t>	Rehab</a:t>
            </a:r>
          </a:p>
        </p:txBody>
      </p:sp>
    </p:spTree>
    <p:extLst>
      <p:ext uri="{BB962C8B-B14F-4D97-AF65-F5344CB8AC3E}">
        <p14:creationId xmlns:p14="http://schemas.microsoft.com/office/powerpoint/2010/main" val="3917126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91A8-90C3-456E-BD09-635C2023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BioSpatial</a:t>
            </a:r>
            <a:r>
              <a:rPr lang="en-US" dirty="0"/>
              <a:t> &amp;  Stroke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A68F4-376A-4F58-81C3-A11F5757F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93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707A-6F0C-4DD8-84EC-43A7433D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BioWho?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E311A-F8DF-4374-AD99-301E59DE0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01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8048-9A9F-4C8F-A631-D7D939014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08F3F-3568-4906-8CFE-8237EB393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BA78F-E11B-4625-97F4-8AA55392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1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D3E3-9079-4360-B5DC-0973DA02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224631"/>
            <a:ext cx="10150642" cy="1325563"/>
          </a:xfrm>
        </p:spPr>
        <p:txBody>
          <a:bodyPr/>
          <a:lstStyle/>
          <a:p>
            <a:r>
              <a:rPr lang="en-US" dirty="0"/>
              <a:t>LifePACT trailing 12 months as heatmap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100A2-9803-4EEA-B285-7326E42DF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E1724-F38F-45A2-BD8C-FCFBF0443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47" y="1274763"/>
            <a:ext cx="9694332" cy="54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61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638B0-87C7-4CDE-85C6-1FA7F3A2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LifePACT trailing 12 months heat map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6F3826-C888-49DF-8F84-C1DA43F6C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1391"/>
            <a:ext cx="8856951" cy="49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2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36C0-09D9-4938-9DB2-AAE05B9A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LifePACT trailing 12 months syndromes</a:t>
            </a:r>
          </a:p>
        </p:txBody>
      </p:sp>
      <p:pic>
        <p:nvPicPr>
          <p:cNvPr id="5" name="Content Placeholder 4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11550B57-C0FF-49CD-8EE8-9274EB6B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" y="1417011"/>
            <a:ext cx="9897979" cy="4904519"/>
          </a:xfrm>
        </p:spPr>
      </p:pic>
    </p:spTree>
    <p:extLst>
      <p:ext uri="{BB962C8B-B14F-4D97-AF65-F5344CB8AC3E}">
        <p14:creationId xmlns:p14="http://schemas.microsoft.com/office/powerpoint/2010/main" val="2944455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1E4C-4B18-4B50-A26E-9982BB95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LifePACT 2018 OCT trailing 12 months</a:t>
            </a:r>
          </a:p>
        </p:txBody>
      </p:sp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9ABD4D5-35CA-438C-A45E-3F7C73845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2" y="2807369"/>
            <a:ext cx="10871138" cy="2312230"/>
          </a:xfrm>
        </p:spPr>
      </p:pic>
    </p:spTree>
    <p:extLst>
      <p:ext uri="{BB962C8B-B14F-4D97-AF65-F5344CB8AC3E}">
        <p14:creationId xmlns:p14="http://schemas.microsoft.com/office/powerpoint/2010/main" val="2174711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19F7-26A8-4AE6-8336-5C1F6085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LifePACT submission latency since inception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F96D4F-59ED-4635-AC58-246F0A40C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2" y="1825625"/>
            <a:ext cx="10350075" cy="4351338"/>
          </a:xfrm>
        </p:spPr>
      </p:pic>
    </p:spTree>
    <p:extLst>
      <p:ext uri="{BB962C8B-B14F-4D97-AF65-F5344CB8AC3E}">
        <p14:creationId xmlns:p14="http://schemas.microsoft.com/office/powerpoint/2010/main" val="4158957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AD3A-9C82-4AB1-B83D-D62482D8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Syndrome   RI  Trailing Year</a:t>
            </a:r>
          </a:p>
        </p:txBody>
      </p:sp>
      <p:pic>
        <p:nvPicPr>
          <p:cNvPr id="5" name="Content Placeholder 4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34D2EFDB-E281-4478-BF0C-0CB3AE58A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" y="2610365"/>
            <a:ext cx="11092464" cy="2513793"/>
          </a:xfrm>
        </p:spPr>
      </p:pic>
    </p:spTree>
    <p:extLst>
      <p:ext uri="{BB962C8B-B14F-4D97-AF65-F5344CB8AC3E}">
        <p14:creationId xmlns:p14="http://schemas.microsoft.com/office/powerpoint/2010/main" val="2863807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17743-161F-405B-9D0D-8B113311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E8AD-49B3-4C07-89EF-5D8525404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BioSpatial</a:t>
            </a:r>
            <a:r>
              <a:rPr lang="en-US" dirty="0"/>
              <a:t> is a powerful GIS product for EMS data analysis.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Stroke is a new Syndrome – we can help improve it!</a:t>
            </a:r>
          </a:p>
        </p:txBody>
      </p:sp>
    </p:spTree>
    <p:extLst>
      <p:ext uri="{BB962C8B-B14F-4D97-AF65-F5344CB8AC3E}">
        <p14:creationId xmlns:p14="http://schemas.microsoft.com/office/powerpoint/2010/main" val="148459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3DAB-6EEB-47EF-A98B-73C6EFD90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International Stroke Conference</a:t>
            </a:r>
            <a:br>
              <a:rPr lang="en-US" dirty="0"/>
            </a:br>
            <a:r>
              <a:rPr lang="en-US" dirty="0"/>
              <a:t>2018 JAN   Los Angeles, 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F6DC-0439-4D37-993F-CA8FAADB1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Abstract presented using RI data.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 in progress on work using MA and RI data</a:t>
            </a:r>
          </a:p>
        </p:txBody>
      </p:sp>
    </p:spTree>
    <p:extLst>
      <p:ext uri="{BB962C8B-B14F-4D97-AF65-F5344CB8AC3E}">
        <p14:creationId xmlns:p14="http://schemas.microsoft.com/office/powerpoint/2010/main" val="20625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9D20-2A02-4400-AF3E-057FF753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719B6-A30C-4681-9401-C93229C92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5" y="1825625"/>
            <a:ext cx="1135781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Rhode Island is amazing, but we can be even better!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be open to new / next therapies and research.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tools like BioSpatial GIS analysis will help guide future interventions.</a:t>
            </a:r>
          </a:p>
        </p:txBody>
      </p:sp>
    </p:spTree>
    <p:extLst>
      <p:ext uri="{BB962C8B-B14F-4D97-AF65-F5344CB8AC3E}">
        <p14:creationId xmlns:p14="http://schemas.microsoft.com/office/powerpoint/2010/main" val="2714511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43E5-B191-4500-98D0-6CD80284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308C-BA36-4E83-8710-9ADD3F369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the most important measure of stroke system quality?</a:t>
            </a:r>
          </a:p>
          <a:p>
            <a:pPr marL="0" indent="0">
              <a:buNone/>
            </a:pPr>
            <a:r>
              <a:rPr lang="en-US" dirty="0"/>
              <a:t>A]  ED door to CT time.</a:t>
            </a:r>
          </a:p>
          <a:p>
            <a:pPr marL="0" indent="0">
              <a:buNone/>
            </a:pPr>
            <a:r>
              <a:rPr lang="en-US" dirty="0"/>
              <a:t>B]  ED door to tPA needle time.</a:t>
            </a:r>
          </a:p>
          <a:p>
            <a:pPr marL="0" indent="0">
              <a:buNone/>
            </a:pPr>
            <a:r>
              <a:rPr lang="en-US" dirty="0"/>
              <a:t>C]  Discharge / 90 day patient outcome using </a:t>
            </a:r>
            <a:r>
              <a:rPr lang="en-US" dirty="0" err="1"/>
              <a:t>mRs</a:t>
            </a:r>
            <a:r>
              <a:rPr lang="en-US" dirty="0"/>
              <a:t> / NIHSS</a:t>
            </a:r>
          </a:p>
          <a:p>
            <a:pPr marL="0" indent="0">
              <a:buNone/>
            </a:pPr>
            <a:r>
              <a:rPr lang="en-US" dirty="0"/>
              <a:t>D]  Change in NIHSS after tPA</a:t>
            </a:r>
          </a:p>
        </p:txBody>
      </p:sp>
    </p:spTree>
    <p:extLst>
      <p:ext uri="{BB962C8B-B14F-4D97-AF65-F5344CB8AC3E}">
        <p14:creationId xmlns:p14="http://schemas.microsoft.com/office/powerpoint/2010/main" val="1028885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36484-721C-4753-A6E5-2DF1DB5D9D76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3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8C341-9C99-420D-A91E-4BBD6C44E67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20692-B9EF-4C5B-8EC8-5E79082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7FE9-5650-4CF5-8379-E2EED54D3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next big challenge for RI in stroke care is:</a:t>
            </a:r>
          </a:p>
          <a:p>
            <a:pPr marL="0" indent="0">
              <a:buNone/>
            </a:pPr>
            <a:r>
              <a:rPr lang="en-US" dirty="0"/>
              <a:t>A]  Improved public awareness.</a:t>
            </a:r>
          </a:p>
          <a:p>
            <a:pPr marL="0" indent="0">
              <a:buNone/>
            </a:pPr>
            <a:r>
              <a:rPr lang="en-US" dirty="0"/>
              <a:t>B]  Reduced door-to-treatment time.</a:t>
            </a:r>
          </a:p>
          <a:p>
            <a:pPr marL="0" indent="0">
              <a:buNone/>
            </a:pPr>
            <a:r>
              <a:rPr lang="en-US" dirty="0"/>
              <a:t>C]  Increased CT Angio rate for all stroke patients.</a:t>
            </a:r>
          </a:p>
          <a:p>
            <a:pPr marL="0" indent="0">
              <a:buNone/>
            </a:pPr>
            <a:r>
              <a:rPr lang="en-US" dirty="0"/>
              <a:t>D]  Implementing a MSU network using FirstNet for data</a:t>
            </a:r>
          </a:p>
        </p:txBody>
      </p:sp>
    </p:spTree>
    <p:extLst>
      <p:ext uri="{BB962C8B-B14F-4D97-AF65-F5344CB8AC3E}">
        <p14:creationId xmlns:p14="http://schemas.microsoft.com/office/powerpoint/2010/main" val="2998782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CE71-B479-486E-AC3A-00738ECD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EA77F-4904-4F6E-B19C-0C3E8B73B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Ken Williams</a:t>
            </a:r>
          </a:p>
          <a:p>
            <a:pPr marL="0" indent="0">
              <a:buNone/>
            </a:pPr>
            <a:r>
              <a:rPr lang="en-US" sz="3200" dirty="0"/>
              <a:t>kwilliamsMD@gmail.com</a:t>
            </a:r>
          </a:p>
        </p:txBody>
      </p:sp>
    </p:spTree>
    <p:extLst>
      <p:ext uri="{BB962C8B-B14F-4D97-AF65-F5344CB8AC3E}">
        <p14:creationId xmlns:p14="http://schemas.microsoft.com/office/powerpoint/2010/main" val="149280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19" y="770026"/>
            <a:ext cx="11020937" cy="2595025"/>
          </a:xfrm>
        </p:spPr>
        <p:txBody>
          <a:bodyPr>
            <a:normAutofit/>
          </a:bodyPr>
          <a:lstStyle/>
          <a:p>
            <a:r>
              <a:rPr lang="en-US" sz="3733" dirty="0"/>
              <a:t>EMS Triage to CSC Reduces Time To Treatment And Improves Outcomes In Patients With Large Vessel Occlusion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051" y="3365051"/>
            <a:ext cx="11020605" cy="3918920"/>
          </a:xfrm>
        </p:spPr>
        <p:txBody>
          <a:bodyPr>
            <a:noAutofit/>
          </a:bodyPr>
          <a:lstStyle/>
          <a:p>
            <a:r>
              <a:rPr lang="en-US" sz="2133" dirty="0"/>
              <a:t>Mahesh V. Jayaraman</a:t>
            </a:r>
            <a:r>
              <a:rPr lang="en-US" sz="2133" baseline="30000" dirty="0"/>
              <a:t>1,2,3,4</a:t>
            </a:r>
            <a:r>
              <a:rPr lang="en-US" sz="2133" dirty="0"/>
              <a:t> M.D., Morgan L. Hemendinger</a:t>
            </a:r>
            <a:r>
              <a:rPr lang="en-US" sz="2133" baseline="30000" dirty="0"/>
              <a:t>2</a:t>
            </a:r>
            <a:r>
              <a:rPr lang="en-US" sz="2133" dirty="0"/>
              <a:t> B.A., Grayson L. Baird</a:t>
            </a:r>
            <a:r>
              <a:rPr lang="en-US" sz="2133" baseline="30000" dirty="0"/>
              <a:t>1,5</a:t>
            </a:r>
            <a:r>
              <a:rPr lang="en-US" sz="2133" dirty="0"/>
              <a:t> Ph.D., Shadi Yaghi</a:t>
            </a:r>
            <a:r>
              <a:rPr lang="en-US" sz="2133" baseline="30000" dirty="0"/>
              <a:t>2,4</a:t>
            </a:r>
            <a:r>
              <a:rPr lang="en-US" sz="2133" dirty="0"/>
              <a:t> M.D., Shawna Cutting</a:t>
            </a:r>
            <a:r>
              <a:rPr lang="en-US" sz="2133" baseline="30000" dirty="0"/>
              <a:t>2,4</a:t>
            </a:r>
            <a:r>
              <a:rPr lang="en-US" sz="2133" dirty="0"/>
              <a:t> M.D., Ali Saad</a:t>
            </a:r>
            <a:r>
              <a:rPr lang="en-US" sz="2133" baseline="30000" dirty="0"/>
              <a:t>2,4</a:t>
            </a:r>
            <a:r>
              <a:rPr lang="en-US" sz="2133" dirty="0"/>
              <a:t> M.D., Matthew Siket</a:t>
            </a:r>
            <a:r>
              <a:rPr lang="en-US" sz="2133" baseline="30000" dirty="0"/>
              <a:t>6</a:t>
            </a:r>
            <a:r>
              <a:rPr lang="en-US" sz="2133" dirty="0"/>
              <a:t> M.D., Tracy E. Madsen</a:t>
            </a:r>
            <a:r>
              <a:rPr lang="en-US" sz="2133" baseline="30000" dirty="0"/>
              <a:t>6</a:t>
            </a:r>
            <a:r>
              <a:rPr lang="en-US" sz="2133" dirty="0"/>
              <a:t> M.D., Kenneth Williams</a:t>
            </a:r>
            <a:r>
              <a:rPr lang="en-US" sz="2133" baseline="30000" dirty="0"/>
              <a:t>6</a:t>
            </a:r>
            <a:r>
              <a:rPr lang="en-US" sz="2133" dirty="0"/>
              <a:t> M.D., Karen L. Furie</a:t>
            </a:r>
            <a:r>
              <a:rPr lang="en-US" sz="2133" baseline="30000" dirty="0"/>
              <a:t>2,4 </a:t>
            </a:r>
            <a:r>
              <a:rPr lang="en-US" sz="2133" dirty="0"/>
              <a:t>M.D., M.Ph, </a:t>
            </a:r>
            <a:r>
              <a:rPr lang="en-US" sz="2133" i="1" u="sng" dirty="0"/>
              <a:t>Ryan A. McTaggart</a:t>
            </a:r>
            <a:r>
              <a:rPr lang="en-US" sz="2133" i="1" u="sng" baseline="30000" dirty="0"/>
              <a:t>1,2,3,4</a:t>
            </a:r>
            <a:r>
              <a:rPr lang="en-US" sz="2133" i="1" u="sng" dirty="0"/>
              <a:t> M.D.</a:t>
            </a:r>
          </a:p>
          <a:p>
            <a:r>
              <a:rPr lang="en-US" sz="2667" dirty="0"/>
              <a:t> </a:t>
            </a:r>
          </a:p>
          <a:p>
            <a:r>
              <a:rPr lang="en-US" sz="1600" dirty="0"/>
              <a:t>Departments of Diagnostic Imaging (1), Neurology (2), Neurosurgery (3) and Emergency Medicine (6)</a:t>
            </a:r>
            <a:br>
              <a:rPr lang="en-US" sz="1600" dirty="0"/>
            </a:br>
            <a:r>
              <a:rPr lang="en-US" sz="1600" dirty="0"/>
              <a:t>Warren Alpert School of Medicine at Brown University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The Norman Prince Neuroscience Institute (4) Lifespan Biostatistics Core (5)</a:t>
            </a:r>
            <a:br>
              <a:rPr lang="en-US" sz="1600" dirty="0"/>
            </a:br>
            <a:r>
              <a:rPr lang="en-US" sz="1600" dirty="0"/>
              <a:t>Rhode Island Hospital</a:t>
            </a:r>
            <a:br>
              <a:rPr lang="en-US" sz="1600" dirty="0"/>
            </a:br>
            <a:r>
              <a:rPr lang="en-US" sz="1600" dirty="0"/>
              <a:t>Providence, RI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 descr="3C_Medlogo_revers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"/>
            <a:ext cx="3044156" cy="1168644"/>
          </a:xfrm>
          <a:prstGeom prst="rect">
            <a:avLst/>
          </a:prstGeom>
        </p:spPr>
      </p:pic>
      <p:pic>
        <p:nvPicPr>
          <p:cNvPr id="7" name="Picture 6" descr="RIH_lft_cl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2" y="96181"/>
            <a:ext cx="4871552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Disclosure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737200"/>
            <a:ext cx="9753600" cy="291946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None of the authors have any relevant financial conflicts of interest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849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53084"/>
            <a:ext cx="10370544" cy="4756281"/>
          </a:xfrm>
        </p:spPr>
        <p:txBody>
          <a:bodyPr>
            <a:normAutofit/>
          </a:bodyPr>
          <a:lstStyle/>
          <a:p>
            <a:r>
              <a:rPr lang="en-US" sz="3733" dirty="0"/>
              <a:t>Thrombectomy for anterior circulation ELVO stroke is dramatically effective, but the treatment effect is markedly time-dependent</a:t>
            </a:r>
          </a:p>
          <a:p>
            <a:r>
              <a:rPr lang="en-US" sz="3733" dirty="0"/>
              <a:t>Re-organizing systems of care to ensure prompt access to thrombectomy is now a major focus worldwide </a:t>
            </a:r>
          </a:p>
        </p:txBody>
      </p:sp>
    </p:spTree>
    <p:extLst>
      <p:ext uri="{BB962C8B-B14F-4D97-AF65-F5344CB8AC3E}">
        <p14:creationId xmlns:p14="http://schemas.microsoft.com/office/powerpoint/2010/main" val="293382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access to MT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44623" y="1806908"/>
            <a:ext cx="4064000" cy="1509779"/>
            <a:chOff x="3183467" y="1549400"/>
            <a:chExt cx="3048000" cy="1288514"/>
          </a:xfrm>
        </p:grpSpPr>
        <p:sp>
          <p:nvSpPr>
            <p:cNvPr id="4" name="TextBox 3"/>
            <p:cNvSpPr txBox="1"/>
            <p:nvPr/>
          </p:nvSpPr>
          <p:spPr>
            <a:xfrm>
              <a:off x="3183467" y="1549400"/>
              <a:ext cx="3048000" cy="3940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Field Diversion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83467" y="1918731"/>
              <a:ext cx="3048000" cy="91918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133" dirty="0"/>
                <a:t>Transport High-likelihood ELVO directly to CSC based on field severity threshold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19200" y="3871280"/>
            <a:ext cx="4064000" cy="1509779"/>
            <a:chOff x="3183467" y="1549400"/>
            <a:chExt cx="3048000" cy="1288514"/>
          </a:xfrm>
        </p:grpSpPr>
        <p:sp>
          <p:nvSpPr>
            <p:cNvPr id="8" name="TextBox 7"/>
            <p:cNvSpPr txBox="1"/>
            <p:nvPr/>
          </p:nvSpPr>
          <p:spPr>
            <a:xfrm>
              <a:off x="3183467" y="1549400"/>
              <a:ext cx="3048000" cy="3940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en-US" sz="2400" dirty="0"/>
                <a:t>Mobile Stroke Units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83467" y="1918731"/>
              <a:ext cx="3048000" cy="91918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133" dirty="0"/>
                <a:t>Scan in the field, administer IV tPA and transport to </a:t>
              </a:r>
              <a:br>
                <a:rPr lang="en-US" sz="2133" dirty="0"/>
              </a:br>
              <a:r>
                <a:rPr lang="en-US" sz="2133" dirty="0"/>
                <a:t>most appropriate center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66844" y="3871280"/>
            <a:ext cx="4064000" cy="1509779"/>
            <a:chOff x="3183467" y="1549400"/>
            <a:chExt cx="3048000" cy="1288514"/>
          </a:xfrm>
        </p:grpSpPr>
        <p:sp>
          <p:nvSpPr>
            <p:cNvPr id="11" name="TextBox 10"/>
            <p:cNvSpPr txBox="1"/>
            <p:nvPr/>
          </p:nvSpPr>
          <p:spPr>
            <a:xfrm>
              <a:off x="3183467" y="1549400"/>
              <a:ext cx="3048000" cy="3940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Improving PSC workflow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83467" y="1918731"/>
              <a:ext cx="3048000" cy="91918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133" dirty="0"/>
                <a:t>Develop innovative transfer processes for patients presenting to PSCs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038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ce17755-582c-42d1-bca2-48793be56b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1366bc5-a0dd-4e81-a0fe-ec508a5211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1948</Words>
  <Application>Microsoft Office PowerPoint</Application>
  <PresentationFormat>Widescreen</PresentationFormat>
  <Paragraphs>387</Paragraphs>
  <Slides>55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Mangal</vt:lpstr>
      <vt:lpstr>Office Theme</vt:lpstr>
      <vt:lpstr>NECC  2018    Rhode Island</vt:lpstr>
      <vt:lpstr>Disclosures</vt:lpstr>
      <vt:lpstr>Goals</vt:lpstr>
      <vt:lpstr>Maintaining Excellence</vt:lpstr>
      <vt:lpstr>International Stroke Conference 2018 JAN   Los Angeles, CA</vt:lpstr>
      <vt:lpstr>EMS Triage to CSC Reduces Time To Treatment And Improves Outcomes In Patients With Large Vessel Occlusion </vt:lpstr>
      <vt:lpstr>Disclosure statement</vt:lpstr>
      <vt:lpstr>Background</vt:lpstr>
      <vt:lpstr>Improving access to MT</vt:lpstr>
      <vt:lpstr>Purpose</vt:lpstr>
      <vt:lpstr>Rhode Island</vt:lpstr>
      <vt:lpstr>Time Epochs</vt:lpstr>
      <vt:lpstr>Time Epochs</vt:lpstr>
      <vt:lpstr>Our PSC ELVO Protocol</vt:lpstr>
      <vt:lpstr>Time Epochs</vt:lpstr>
      <vt:lpstr>Rhode Island Stroke Triage</vt:lpstr>
      <vt:lpstr>Time Epochs</vt:lpstr>
      <vt:lpstr>Study population</vt:lpstr>
      <vt:lpstr>Demographics collected</vt:lpstr>
      <vt:lpstr>Outcomes</vt:lpstr>
      <vt:lpstr>Demographics</vt:lpstr>
      <vt:lpstr>Field locations</vt:lpstr>
      <vt:lpstr>Field Locations</vt:lpstr>
      <vt:lpstr>Impact of triage</vt:lpstr>
      <vt:lpstr>Outcomes: Workflow</vt:lpstr>
      <vt:lpstr>Clinical Outcomes – All patients</vt:lpstr>
      <vt:lpstr>The real question:  What if the PSC is closest?</vt:lpstr>
      <vt:lpstr>The real question:  What if the PSC is closest?</vt:lpstr>
      <vt:lpstr>Field triage vs. PSC first: Workflow</vt:lpstr>
      <vt:lpstr>EMS Scene departure to IV tPA</vt:lpstr>
      <vt:lpstr>EMS Scene departure to arterial puncture</vt:lpstr>
      <vt:lpstr>EMS Scene departure to recanalization</vt:lpstr>
      <vt:lpstr>Field triage vs. PSC first: Outcomes</vt:lpstr>
      <vt:lpstr>Limitations</vt:lpstr>
      <vt:lpstr>Conclusions</vt:lpstr>
      <vt:lpstr>Lessons</vt:lpstr>
      <vt:lpstr>What’s Next? </vt:lpstr>
      <vt:lpstr>Stroke IR Suite in RIH ED</vt:lpstr>
      <vt:lpstr>Lessons</vt:lpstr>
      <vt:lpstr>BioSpatial &amp;  Stroke Syndrome</vt:lpstr>
      <vt:lpstr>BioWho?</vt:lpstr>
      <vt:lpstr>PowerPoint Presentation</vt:lpstr>
      <vt:lpstr>LifePACT trailing 12 months as heatmap</vt:lpstr>
      <vt:lpstr>LifePACT trailing 12 months heat map</vt:lpstr>
      <vt:lpstr>LifePACT trailing 12 months syndromes</vt:lpstr>
      <vt:lpstr>LifePACT 2018 OCT trailing 12 months</vt:lpstr>
      <vt:lpstr>LifePACT submission latency since inception</vt:lpstr>
      <vt:lpstr>Stroke Syndrome   RI  Trailing Year</vt:lpstr>
      <vt:lpstr>Lessons</vt:lpstr>
      <vt:lpstr>Summary </vt:lpstr>
      <vt:lpstr>Audience Question 1</vt:lpstr>
      <vt:lpstr>PowerPoint Presentation</vt:lpstr>
      <vt:lpstr>PowerPoint Presentation</vt:lpstr>
      <vt:lpstr>Audience Question 2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NECC  2018    Rhode Island</dc:title>
  <dc:creator>Williams, Kenneth MD</dc:creator>
  <cp:lastModifiedBy>Kayleigh Newell</cp:lastModifiedBy>
  <cp:revision>3</cp:revision>
  <dcterms:created xsi:type="dcterms:W3CDTF">2018-10-18T14:45:11Z</dcterms:created>
  <dcterms:modified xsi:type="dcterms:W3CDTF">2018-10-22T17:34:26Z</dcterms:modified>
</cp:coreProperties>
</file>