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1" r:id="rId3"/>
    <p:sldId id="733" r:id="rId4"/>
    <p:sldId id="740" r:id="rId5"/>
    <p:sldId id="736" r:id="rId6"/>
    <p:sldId id="744" r:id="rId7"/>
    <p:sldId id="748" r:id="rId8"/>
    <p:sldId id="725" r:id="rId9"/>
    <p:sldId id="719" r:id="rId10"/>
    <p:sldId id="716" r:id="rId11"/>
    <p:sldId id="634" r:id="rId12"/>
    <p:sldId id="728" r:id="rId13"/>
    <p:sldId id="729" r:id="rId14"/>
  </p:sldIdLst>
  <p:sldSz cx="24377650" cy="13716000"/>
  <p:notesSz cx="6858000" cy="9144000"/>
  <p:defaultTextStyle>
    <a:defPPr>
      <a:defRPr lang="en-US"/>
    </a:defPPr>
    <a:lvl1pPr algn="l" defTabSz="1822011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1pPr>
    <a:lvl2pPr marL="910206" indent="-454326" algn="l" defTabSz="1822011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2pPr>
    <a:lvl3pPr marL="1822011" indent="-910206" algn="l" defTabSz="1822011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3pPr>
    <a:lvl4pPr marL="2733816" indent="-1366119" algn="l" defTabSz="1822011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4pPr>
    <a:lvl5pPr marL="3645607" indent="-1822011" algn="l" defTabSz="1822011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5pPr>
    <a:lvl6pPr marL="2279498" algn="l" defTabSz="911793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6pPr>
    <a:lvl7pPr marL="2735392" algn="l" defTabSz="911793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7pPr>
    <a:lvl8pPr marL="3191294" algn="l" defTabSz="911793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8pPr>
    <a:lvl9pPr marL="3647193" algn="l" defTabSz="911793" rtl="0" eaLnBrk="1" latinLnBrk="0" hangingPunct="1">
      <a:defRPr sz="36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0">
          <p15:clr>
            <a:srgbClr val="A4A3A4"/>
          </p15:clr>
        </p15:guide>
        <p15:guide id="2" pos="14391">
          <p15:clr>
            <a:srgbClr val="A4A3A4"/>
          </p15:clr>
        </p15:guide>
        <p15:guide id="3" pos="1010">
          <p15:clr>
            <a:srgbClr val="A4A3A4"/>
          </p15:clr>
        </p15:guide>
        <p15:guide id="4" pos="76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5468"/>
    <a:srgbClr val="BD392F"/>
    <a:srgbClr val="8497B0"/>
    <a:srgbClr val="1EA185"/>
    <a:srgbClr val="839E4E"/>
    <a:srgbClr val="FFFFFF"/>
    <a:srgbClr val="FFFFCC"/>
    <a:srgbClr val="051D17"/>
    <a:srgbClr val="34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5" autoAdjust="0"/>
    <p:restoredTop sz="68670" autoAdjust="0"/>
  </p:normalViewPr>
  <p:slideViewPr>
    <p:cSldViewPr snapToGrid="0" snapToObjects="1">
      <p:cViewPr varScale="1">
        <p:scale>
          <a:sx n="41" d="100"/>
          <a:sy n="41" d="100"/>
        </p:scale>
        <p:origin x="1956" y="90"/>
      </p:cViewPr>
      <p:guideLst>
        <p:guide orient="horz" pos="8250"/>
        <p:guide pos="14391"/>
        <p:guide pos="1010"/>
        <p:guide pos="76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EE0CB-5D9E-C94D-AE4A-F0737C2D3F91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4C45B-7B30-EF4F-96C0-EB6D2B795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itchFamily="34" charset="0"/>
              </a:defRPr>
            </a:lvl1pPr>
          </a:lstStyle>
          <a:p>
            <a:fld id="{3FB67629-807F-4DFE-8BD2-120FC5A16171}" type="datetimeFigureOut">
              <a:rPr lang="en-US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itchFamily="34" charset="0"/>
              </a:defRPr>
            </a:lvl1pPr>
          </a:lstStyle>
          <a:p>
            <a:fld id="{DCA34B45-411C-4B61-89E2-48271A904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0206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1pPr>
    <a:lvl2pPr marL="910206" algn="l" defTabSz="910206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2pPr>
    <a:lvl3pPr marL="1822011" algn="l" defTabSz="910206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3pPr>
    <a:lvl4pPr marL="2733816" algn="l" defTabSz="910206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4pPr>
    <a:lvl5pPr marL="3645607" algn="l" defTabSz="910206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MS PGothic" pitchFamily="34" charset="-128"/>
        <a:cs typeface="+mn-cs"/>
      </a:defRPr>
    </a:lvl5pPr>
    <a:lvl6pPr marL="4558077" algn="l" defTabSz="9116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69689" algn="l" defTabSz="9116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81306" algn="l" defTabSz="9116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92921" algn="l" defTabSz="9116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0206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2465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4B45-411C-4B61-89E2-48271A9040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82" rIns="91190" bIns="45582" anchor="ctr"/>
          <a:lstStyle/>
          <a:p>
            <a:pPr algn="ctr" defTabSz="18232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82" rIns="91190" bIns="45582" anchor="ctr"/>
          <a:lstStyle/>
          <a:p>
            <a:pPr algn="ctr" defTabSz="18232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9" y="0"/>
            <a:ext cx="24423369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82" rIns="91190" bIns="45582" anchor="ctr"/>
          <a:lstStyle/>
          <a:p>
            <a:pPr algn="ctr" defTabSz="18232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" y="0"/>
            <a:ext cx="13565280" cy="13716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4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66848" y="3364045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96241" y="3364045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760862" y="3364045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84878" y="3364045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66848" y="595705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96241" y="595705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760862" y="595705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84878" y="595705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66848" y="857658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96241" y="857658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60862" y="857658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084878" y="8576589"/>
            <a:ext cx="4630133" cy="209031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01315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59691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18065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76445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34821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8393198" y="3040938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01315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59691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8065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76445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334821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393198" y="610729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1315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59691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218065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276445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334821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8393198" y="9246576"/>
            <a:ext cx="2822817" cy="282281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2432966" y="971550"/>
            <a:ext cx="687386" cy="687388"/>
          </a:xfrm>
          <a:prstGeom prst="ellipse">
            <a:avLst/>
          </a:prstGeom>
          <a:solidFill>
            <a:srgbClr val="566A8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82" rIns="91190" bIns="45582" anchor="ctr"/>
          <a:lstStyle/>
          <a:p>
            <a:pPr algn="ctr" defTabSz="18232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dirty="0">
              <a:solidFill>
                <a:schemeClr val="tx1"/>
              </a:solidFill>
              <a:cs typeface="Lato Ligh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09713" y="646143"/>
            <a:ext cx="21026438" cy="19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322" tIns="91171" rIns="182322" bIns="911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1" y="3651250"/>
            <a:ext cx="21024849" cy="870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322" tIns="91171" rIns="182322" bIns="91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extBox 11"/>
          <p:cNvSpPr txBox="1">
            <a:spLocks noChangeArrowheads="1"/>
          </p:cNvSpPr>
          <p:nvPr userDrawn="1"/>
        </p:nvSpPr>
        <p:spPr bwMode="auto">
          <a:xfrm>
            <a:off x="22399739" y="1039828"/>
            <a:ext cx="744360" cy="55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322" tIns="91171" rIns="182322" bIns="91171">
            <a:spAutoFit/>
          </a:bodyPr>
          <a:lstStyle/>
          <a:p>
            <a:pPr algn="ctr"/>
            <a:fld id="{265B53D4-F07A-4D5F-8095-B3C16AEC5126}" type="slidenum">
              <a:rPr lang="id-ID" sz="2400" b="1">
                <a:solidFill>
                  <a:schemeClr val="bg1"/>
                </a:solidFill>
              </a:rPr>
              <a:pPr algn="ctr"/>
              <a:t>‹#›</a:t>
            </a:fld>
            <a:endParaRPr lang="id-ID" sz="2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11388"/>
            <a:ext cx="2437765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23" r:id="rId2"/>
    <p:sldLayoutId id="2147483924" r:id="rId3"/>
    <p:sldLayoutId id="2147483925" r:id="rId4"/>
    <p:sldLayoutId id="2147483912" r:id="rId5"/>
    <p:sldLayoutId id="2147483913" r:id="rId6"/>
  </p:sldLayoutIdLst>
  <p:transition/>
  <p:hf hdr="0" ftr="0" dt="0"/>
  <p:txStyles>
    <p:titleStyle>
      <a:lvl1pPr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Bold"/>
          <a:ea typeface="MS PGothic" pitchFamily="34" charset="-128"/>
          <a:cs typeface="Lato Bold"/>
        </a:defRPr>
      </a:lvl1pPr>
      <a:lvl2pPr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2pPr>
      <a:lvl3pPr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3pPr>
      <a:lvl4pPr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4pPr>
      <a:lvl5pPr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5pPr>
      <a:lvl6pPr marL="455890"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6pPr>
      <a:lvl7pPr marL="911793"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7pPr>
      <a:lvl8pPr marL="1367704"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8pPr>
      <a:lvl9pPr marL="1823592" algn="l" defTabSz="1822011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Bold" charset="0"/>
          <a:ea typeface="MS PGothic" pitchFamily="34" charset="-128"/>
        </a:defRPr>
      </a:lvl9pPr>
    </p:titleStyle>
    <p:bodyStyle>
      <a:lvl1pPr algn="l" defTabSz="1822011" rtl="0" fontAlgn="base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defRPr lang="en-US" sz="4800" kern="1200" dirty="0">
          <a:solidFill>
            <a:schemeClr val="tx1"/>
          </a:solidFill>
          <a:latin typeface="Lato Light"/>
          <a:ea typeface="MS PGothic" pitchFamily="34" charset="-128"/>
          <a:cs typeface="Lato Light"/>
        </a:defRPr>
      </a:lvl1pPr>
      <a:lvl2pPr marL="910206" algn="l" defTabSz="1822011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lang="en-US" sz="4000" kern="1200" dirty="0">
          <a:solidFill>
            <a:schemeClr val="tx1"/>
          </a:solidFill>
          <a:latin typeface="Lato Light"/>
          <a:ea typeface="MS PGothic" pitchFamily="34" charset="-128"/>
          <a:cs typeface="Lato Light"/>
        </a:defRPr>
      </a:lvl2pPr>
      <a:lvl3pPr marL="1822011" algn="l" defTabSz="1822011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lang="en-US" sz="3600" kern="1200" dirty="0">
          <a:solidFill>
            <a:schemeClr val="tx1"/>
          </a:solidFill>
          <a:latin typeface="Lato Light"/>
          <a:ea typeface="MS PGothic" pitchFamily="34" charset="-128"/>
          <a:cs typeface="Lato Light"/>
        </a:defRPr>
      </a:lvl3pPr>
      <a:lvl4pPr marL="2733816" algn="l" defTabSz="1822011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lang="en-US" sz="3100" kern="1200" dirty="0">
          <a:solidFill>
            <a:schemeClr val="tx1"/>
          </a:solidFill>
          <a:latin typeface="Lato Light"/>
          <a:ea typeface="MS PGothic" pitchFamily="34" charset="-128"/>
          <a:cs typeface="Lato Light"/>
        </a:defRPr>
      </a:lvl4pPr>
      <a:lvl5pPr marL="3645607" algn="l" defTabSz="1822011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lang="en-US" sz="3100" kern="1200" dirty="0">
          <a:solidFill>
            <a:schemeClr val="tx1"/>
          </a:solidFill>
          <a:latin typeface="Lato Light"/>
          <a:ea typeface="MS PGothic" pitchFamily="34" charset="-128"/>
          <a:cs typeface="Lato Light"/>
        </a:defRPr>
      </a:lvl5pPr>
      <a:lvl6pPr marL="5013881" indent="-455804" algn="l" defTabSz="18232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25500" indent="-455804" algn="l" defTabSz="18232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37113" indent="-455804" algn="l" defTabSz="18232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48723" indent="-455804" algn="l" defTabSz="182322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1610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3227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34847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46462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58077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69689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81306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92921" algn="l" defTabSz="182322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8" name="TextBox 32"/>
          <p:cNvSpPr txBox="1">
            <a:spLocks noChangeArrowheads="1"/>
          </p:cNvSpPr>
          <p:nvPr/>
        </p:nvSpPr>
        <p:spPr bwMode="auto">
          <a:xfrm>
            <a:off x="587103" y="1258535"/>
            <a:ext cx="23141601" cy="28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0" tIns="45582" rIns="91190" bIns="45582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FFFF00"/>
                </a:solidFill>
                <a:latin typeface="Lato Black" charset="0"/>
              </a:rPr>
              <a:t>CTA Collaterals vs CT Perfusion CBF Maps for</a:t>
            </a:r>
          </a:p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FFFF00"/>
                </a:solidFill>
                <a:latin typeface="Lato Black" charset="0"/>
              </a:rPr>
              <a:t>Core Infarct Volume Assessment and </a:t>
            </a:r>
          </a:p>
          <a:p>
            <a:pPr algn="ctr">
              <a:lnSpc>
                <a:spcPct val="90000"/>
              </a:lnSpc>
            </a:pPr>
            <a:r>
              <a:rPr lang="en-US" sz="6600" b="1" dirty="0">
                <a:solidFill>
                  <a:srgbClr val="FFFF00"/>
                </a:solidFill>
                <a:latin typeface="Lato Black" charset="0"/>
              </a:rPr>
              <a:t>Transfer Decision-Making for Intra-Arterial Thrombectomy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814074" y="5808614"/>
            <a:ext cx="14749502" cy="20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90" tIns="45582" rIns="91190" bIns="45582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err="1"/>
              <a:t>Kamalian</a:t>
            </a:r>
            <a:r>
              <a:rPr lang="en-US" sz="4800" b="1" dirty="0"/>
              <a:t> S</a:t>
            </a:r>
            <a:r>
              <a:rPr lang="en-US" sz="4800" b="1" baseline="30000" dirty="0"/>
              <a:t>1</a:t>
            </a:r>
            <a:r>
              <a:rPr lang="en-US" sz="4800" b="1" dirty="0"/>
              <a:t>, McWilliams SR</a:t>
            </a:r>
            <a:r>
              <a:rPr lang="en-US" sz="4800" b="1" baseline="30000" dirty="0"/>
              <a:t>1</a:t>
            </a:r>
            <a:r>
              <a:rPr lang="en-US" sz="4800" b="1" dirty="0"/>
              <a:t>, Raymond SB</a:t>
            </a:r>
            <a:r>
              <a:rPr lang="en-US" sz="4800" b="1" baseline="30000" dirty="0"/>
              <a:t>1</a:t>
            </a:r>
            <a:r>
              <a:rPr lang="en-US" sz="4800" b="1" dirty="0"/>
              <a:t>, Mansouri M</a:t>
            </a:r>
            <a:r>
              <a:rPr lang="en-US" sz="4800" b="1" baseline="30000" dirty="0"/>
              <a:t>1</a:t>
            </a:r>
            <a:r>
              <a:rPr lang="en-US" sz="4800" b="1" dirty="0"/>
              <a:t>, </a:t>
            </a:r>
            <a:r>
              <a:rPr lang="en-US" sz="4800" b="1" dirty="0" err="1"/>
              <a:t>Hakimelahi</a:t>
            </a:r>
            <a:r>
              <a:rPr lang="en-US" sz="4800" b="1" dirty="0"/>
              <a:t> R</a:t>
            </a:r>
            <a:r>
              <a:rPr lang="en-US" sz="4800" b="1" baseline="30000" dirty="0"/>
              <a:t>2</a:t>
            </a:r>
            <a:r>
              <a:rPr lang="en-US" sz="4800" b="1" dirty="0"/>
              <a:t>, Leslie-</a:t>
            </a:r>
            <a:r>
              <a:rPr lang="en-US" sz="4800" b="1" dirty="0" err="1"/>
              <a:t>Mazwi</a:t>
            </a:r>
            <a:r>
              <a:rPr lang="en-US" sz="4800" b="1" dirty="0"/>
              <a:t> TM</a:t>
            </a:r>
            <a:r>
              <a:rPr lang="en-US" sz="4800" b="1" baseline="30000" dirty="0"/>
              <a:t>3</a:t>
            </a:r>
            <a:r>
              <a:rPr lang="en-US" sz="4800" b="1" dirty="0"/>
              <a:t>, Schaefer PW</a:t>
            </a:r>
            <a:r>
              <a:rPr lang="en-US" sz="4800" b="1" baseline="30000" dirty="0"/>
              <a:t>1</a:t>
            </a:r>
            <a:r>
              <a:rPr lang="en-US" sz="4800" b="1" dirty="0"/>
              <a:t>, </a:t>
            </a:r>
            <a:r>
              <a:rPr lang="en-US" sz="4800" b="1" dirty="0" err="1"/>
              <a:t>Schwamm</a:t>
            </a:r>
            <a:r>
              <a:rPr lang="en-US" sz="4800" b="1" dirty="0"/>
              <a:t> LH</a:t>
            </a:r>
            <a:r>
              <a:rPr lang="en-US" sz="4800" b="1" baseline="30000" dirty="0"/>
              <a:t>4</a:t>
            </a:r>
            <a:r>
              <a:rPr lang="en-US" sz="4800" b="1" dirty="0"/>
              <a:t>, Gonzalez RG</a:t>
            </a:r>
            <a:r>
              <a:rPr lang="en-US" sz="4800" b="1" baseline="30000" dirty="0"/>
              <a:t>1</a:t>
            </a:r>
            <a:r>
              <a:rPr lang="en-US" sz="4800" b="1" dirty="0"/>
              <a:t>, Lev MH</a:t>
            </a:r>
            <a:r>
              <a:rPr lang="en-US" sz="4800" b="1" baseline="30000" dirty="0"/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847388" y="8988090"/>
            <a:ext cx="2676524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7562852" y="4727912"/>
            <a:ext cx="92456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Picture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1123" y="10111566"/>
            <a:ext cx="21752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MGH Logo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1485" y="10111566"/>
            <a:ext cx="2205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512616" y="10768320"/>
            <a:ext cx="15899361" cy="20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90" tIns="45582" rIns="91190" bIns="45582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Department of Radiology, Massachusetts General Hospital, Boston.</a:t>
            </a:r>
          </a:p>
          <a:p>
            <a:pPr>
              <a:lnSpc>
                <a:spcPct val="90000"/>
              </a:lnSpc>
            </a:pPr>
            <a:r>
              <a:rPr lang="en-US" dirty="0"/>
              <a:t>2. Department of Radiology, Memorial Sloan Kettering Cancer Center, New York.</a:t>
            </a:r>
          </a:p>
          <a:p>
            <a:pPr>
              <a:lnSpc>
                <a:spcPct val="90000"/>
              </a:lnSpc>
            </a:pPr>
            <a:r>
              <a:rPr lang="en-US" dirty="0"/>
              <a:t>3. Neuroendovascular Program, Massachusetts General Hospital, Boston.</a:t>
            </a:r>
          </a:p>
          <a:p>
            <a:pPr>
              <a:lnSpc>
                <a:spcPct val="90000"/>
              </a:lnSpc>
            </a:pPr>
            <a:r>
              <a:rPr lang="en-US" dirty="0"/>
              <a:t>4. Stroke Service, Massachusetts General Hospital, Boston.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208845"/>
            <a:ext cx="24377650" cy="1150715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5723" y="397539"/>
            <a:ext cx="20959532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Methods: </a:t>
            </a:r>
            <a:r>
              <a:rPr lang="en-US" sz="5400" dirty="0">
                <a:solidFill>
                  <a:schemeClr val="tx2"/>
                </a:solidFill>
                <a:latin typeface="Lato Black"/>
                <a:cs typeface="Lato Black"/>
              </a:rPr>
              <a:t>Malignant pattern - DWI volume of 275ml 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208844"/>
            <a:ext cx="24377650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cc 11930996 - DWI Dicom Series 300 Image 17 (of 27)">
            <a:extLst>
              <a:ext uri="{FF2B5EF4-FFF2-40B4-BE49-F238E27FC236}">
                <a16:creationId xmlns:a16="http://schemas.microsoft.com/office/drawing/2014/main" id="{051668A0-9C6B-46D5-B10A-34131C12C4C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16001" r="30868" b="10500"/>
          <a:stretch/>
        </p:blipFill>
        <p:spPr>
          <a:xfrm>
            <a:off x="17953258" y="4993895"/>
            <a:ext cx="4572001" cy="5812782"/>
          </a:xfrm>
          <a:prstGeom prst="rect">
            <a:avLst/>
          </a:prstGeom>
        </p:spPr>
      </p:pic>
      <p:pic>
        <p:nvPicPr>
          <p:cNvPr id="23" name="Picture 22" descr="Acc 11931098 - Reformatted Dicom Series 400 Image 17 (of 35)">
            <a:extLst>
              <a:ext uri="{FF2B5EF4-FFF2-40B4-BE49-F238E27FC236}">
                <a16:creationId xmlns:a16="http://schemas.microsoft.com/office/drawing/2014/main" id="{DCFF895F-187A-4990-8647-F2994430CF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2334" r="24078"/>
          <a:stretch/>
        </p:blipFill>
        <p:spPr>
          <a:xfrm>
            <a:off x="7261686" y="4993895"/>
            <a:ext cx="4572001" cy="5818006"/>
          </a:xfrm>
          <a:prstGeom prst="rect">
            <a:avLst/>
          </a:prstGeom>
        </p:spPr>
      </p:pic>
      <p:pic>
        <p:nvPicPr>
          <p:cNvPr id="24" name="Picture 23" descr="Acc 11931098 - I- HEAD SOURCE AXIALS Dicom Series 2 Image 22 (of 37)">
            <a:extLst>
              <a:ext uri="{FF2B5EF4-FFF2-40B4-BE49-F238E27FC236}">
                <a16:creationId xmlns:a16="http://schemas.microsoft.com/office/drawing/2014/main" id="{886B460C-1F48-43A0-A0FE-5B646E142A4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12167" r="27933" b="7083"/>
          <a:stretch/>
        </p:blipFill>
        <p:spPr>
          <a:xfrm>
            <a:off x="1915897" y="4993894"/>
            <a:ext cx="4572001" cy="5954660"/>
          </a:xfrm>
          <a:prstGeom prst="rect">
            <a:avLst/>
          </a:prstGeom>
        </p:spPr>
      </p:pic>
      <p:pic>
        <p:nvPicPr>
          <p:cNvPr id="25" name="Picture 24" descr="Acc 11931098 - Reformatted Dicom Series 400 Image 20 (of 35) (1)">
            <a:extLst>
              <a:ext uri="{FF2B5EF4-FFF2-40B4-BE49-F238E27FC236}">
                <a16:creationId xmlns:a16="http://schemas.microsoft.com/office/drawing/2014/main" id="{1378CAC4-908F-4FA3-91B1-B90D55DC0B8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2750" r="22968"/>
          <a:stretch/>
        </p:blipFill>
        <p:spPr>
          <a:xfrm>
            <a:off x="12607472" y="4993894"/>
            <a:ext cx="4572001" cy="5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28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Results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208844"/>
            <a:ext cx="24377650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00697" y="10352574"/>
            <a:ext cx="14591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Strong inter-observer agreement between the “Consensus CAQ NR” scores with Cohen’s Kappa: </a:t>
            </a:r>
            <a:r>
              <a:rPr lang="en-US" sz="4000" b="1" dirty="0">
                <a:solidFill>
                  <a:srgbClr val="FFFF00"/>
                </a:solidFill>
              </a:rPr>
              <a:t>0.89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821" y="-62034"/>
            <a:ext cx="6137170" cy="13778034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969562BF-98FD-40B7-9618-574F50924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56726"/>
              </p:ext>
            </p:extLst>
          </p:nvPr>
        </p:nvGraphicFramePr>
        <p:xfrm>
          <a:off x="1068040" y="4149633"/>
          <a:ext cx="14591312" cy="5393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9930">
                  <a:extLst>
                    <a:ext uri="{9D8B030D-6E8A-4147-A177-3AD203B41FA5}">
                      <a16:colId xmlns:a16="http://schemas.microsoft.com/office/drawing/2014/main" val="1374904543"/>
                    </a:ext>
                  </a:extLst>
                </a:gridCol>
                <a:gridCol w="4753961">
                  <a:extLst>
                    <a:ext uri="{9D8B030D-6E8A-4147-A177-3AD203B41FA5}">
                      <a16:colId xmlns:a16="http://schemas.microsoft.com/office/drawing/2014/main" val="1136757914"/>
                    </a:ext>
                  </a:extLst>
                </a:gridCol>
                <a:gridCol w="4627421">
                  <a:extLst>
                    <a:ext uri="{9D8B030D-6E8A-4147-A177-3AD203B41FA5}">
                      <a16:colId xmlns:a16="http://schemas.microsoft.com/office/drawing/2014/main" val="2424450049"/>
                    </a:ext>
                  </a:extLst>
                </a:gridCol>
              </a:tblGrid>
              <a:tr h="674189"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Utilization of Resources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Avoid Under-Treatment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79091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“Don’t Transfer” (&gt;100 ml)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“Transfer” (&lt;100 ml)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10618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Sensitivity</a:t>
                      </a:r>
                      <a:endParaRPr lang="en-US" sz="4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Specificity</a:t>
                      </a:r>
                      <a:endParaRPr lang="en-US" sz="4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57561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CTP A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0.42</a:t>
                      </a:r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1.00</a:t>
                      </a:r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674774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CTP B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0.67</a:t>
                      </a:r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0.98</a:t>
                      </a:r>
                      <a:endParaRPr lang="en-US" sz="4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381582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ED Rad Fellow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0.75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0.98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marL="0" marR="0" lvl="0" indent="0" algn="ctr" defTabSz="182322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Consensus CAQ NR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0.83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0.98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1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NIR Fellow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0.92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1.00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34FA0EF-39F0-486F-A087-5343C2BB8782}"/>
              </a:ext>
            </a:extLst>
          </p:cNvPr>
          <p:cNvSpPr/>
          <p:nvPr/>
        </p:nvSpPr>
        <p:spPr>
          <a:xfrm>
            <a:off x="1068040" y="7471934"/>
            <a:ext cx="14591312" cy="2061776"/>
          </a:xfrm>
          <a:prstGeom prst="rect">
            <a:avLst/>
          </a:prstGeom>
          <a:noFill/>
          <a:ln w="1016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20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C8047A-AC47-4D19-AB51-A9CEFF9BA540}"/>
              </a:ext>
            </a:extLst>
          </p:cNvPr>
          <p:cNvSpPr/>
          <p:nvPr/>
        </p:nvSpPr>
        <p:spPr>
          <a:xfrm>
            <a:off x="6292185" y="6162925"/>
            <a:ext cx="9367167" cy="3368063"/>
          </a:xfrm>
          <a:prstGeom prst="rect">
            <a:avLst/>
          </a:prstGeom>
          <a:noFill/>
          <a:ln w="1016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20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04ED99-2E9A-436F-83F5-C15096988C77}"/>
              </a:ext>
            </a:extLst>
          </p:cNvPr>
          <p:cNvSpPr/>
          <p:nvPr/>
        </p:nvSpPr>
        <p:spPr>
          <a:xfrm>
            <a:off x="1068040" y="6168369"/>
            <a:ext cx="14591312" cy="1298448"/>
          </a:xfrm>
          <a:prstGeom prst="rect">
            <a:avLst/>
          </a:prstGeom>
          <a:noFill/>
          <a:ln w="1016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201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96044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565725" y="4010747"/>
            <a:ext cx="933085" cy="933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37" tIns="91228" rIns="182437" bIns="91228" anchor="ctr"/>
          <a:lstStyle/>
          <a:p>
            <a:pPr algn="ctr" defTabSz="1216259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65725" y="9704251"/>
            <a:ext cx="933085" cy="933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37" tIns="91228" rIns="182437" bIns="91228" anchor="ctr"/>
          <a:lstStyle/>
          <a:p>
            <a:pPr algn="ctr" defTabSz="1216259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Conclusion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67960" y="3829476"/>
            <a:ext cx="19829885" cy="5061852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 defTabSz="912465">
              <a:spcBef>
                <a:spcPct val="30000"/>
              </a:spcBef>
              <a:defRPr/>
            </a:pPr>
            <a:r>
              <a:rPr lang="en-US" sz="5400" dirty="0"/>
              <a:t>For the purpose of making transfer decisions from “spoke” to “hub” centers for IAT treatment </a:t>
            </a:r>
            <a:r>
              <a:rPr lang="mr-IN" sz="5400" dirty="0"/>
              <a:t>–</a:t>
            </a:r>
            <a:r>
              <a:rPr lang="en-US" sz="5400" dirty="0"/>
              <a:t> if DWI is unavailable for accurate “core” assessment - a simple and easy to implement standardized CT/CTA protocol may be sufficient, without added sensitivity or specificity provided by CTP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960" y="9567325"/>
            <a:ext cx="19829885" cy="2003786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 defTabSz="912465">
              <a:spcBef>
                <a:spcPct val="30000"/>
              </a:spcBef>
              <a:defRPr/>
            </a:pPr>
            <a:r>
              <a:rPr lang="en-US" sz="5400" dirty="0"/>
              <a:t>Additional prospective studies with more patients are required for validation of our results</a:t>
            </a:r>
          </a:p>
        </p:txBody>
      </p:sp>
    </p:spTree>
    <p:extLst>
      <p:ext uri="{BB962C8B-B14F-4D97-AF65-F5344CB8AC3E}">
        <p14:creationId xmlns:p14="http://schemas.microsoft.com/office/powerpoint/2010/main" val="3947491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814074" y="5808614"/>
            <a:ext cx="14749502" cy="142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90" tIns="45582" rIns="91190" bIns="45582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b="1" dirty="0"/>
              <a:t>Thank You</a:t>
            </a:r>
            <a:endParaRPr lang="en-US" sz="9600" b="1" baseline="30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847388" y="8988090"/>
            <a:ext cx="2676524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7562852" y="4727912"/>
            <a:ext cx="92456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058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1942" y="2704277"/>
            <a:ext cx="19993771" cy="10530282"/>
          </a:xfrm>
          <a:prstGeom prst="rect">
            <a:avLst/>
          </a:prstGeom>
          <a:solidFill>
            <a:schemeClr val="bg2"/>
          </a:solidFill>
        </p:spPr>
        <p:txBody>
          <a:bodyPr wrap="square" lIns="182437" tIns="91228" rIns="182437" bIns="91228" rtlCol="0" anchor="t" anchorCtr="0">
            <a:noAutofit/>
          </a:bodyPr>
          <a:lstStyle/>
          <a:p>
            <a:pPr marL="571391" indent="-571391"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4300" dirty="0">
                <a:latin typeface="Lato Light"/>
                <a:cs typeface="Lato Light"/>
              </a:rPr>
              <a:t>Michael H. Lev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4300" dirty="0">
                <a:latin typeface="Lato Light"/>
                <a:cs typeface="Lato Light"/>
              </a:rPr>
              <a:t>             – GE (consultant, stock&lt;$10K)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00000"/>
            </a:pPr>
            <a:r>
              <a:rPr lang="en-US" sz="4300" dirty="0">
                <a:solidFill>
                  <a:schemeClr val="bg2"/>
                </a:solidFill>
                <a:latin typeface="Lato Light"/>
                <a:cs typeface="Lato Light"/>
              </a:rPr>
              <a:t>             </a:t>
            </a:r>
            <a:r>
              <a:rPr lang="en-US" sz="4300" dirty="0">
                <a:latin typeface="Lato Light"/>
                <a:cs typeface="Lato Light"/>
              </a:rPr>
              <a:t>– Takeda (consultant)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sz="4300" dirty="0">
                <a:solidFill>
                  <a:srgbClr val="445469"/>
                </a:solidFill>
                <a:latin typeface="Lato Light"/>
                <a:cs typeface="Lato Light"/>
              </a:rPr>
              <a:t>             </a:t>
            </a:r>
            <a:r>
              <a:rPr lang="en-US" sz="4300" dirty="0">
                <a:latin typeface="Lato Light"/>
                <a:cs typeface="Lato Light"/>
              </a:rPr>
              <a:t>– Siemens (institutional software)</a:t>
            </a:r>
          </a:p>
          <a:p>
            <a:pPr marL="571391" indent="-571391">
              <a:lnSpc>
                <a:spcPct val="150000"/>
              </a:lnSpc>
              <a:buSzPct val="100000"/>
              <a:buBlip>
                <a:blip r:embed="rId3"/>
              </a:buBlip>
            </a:pPr>
            <a:endParaRPr lang="en-US" sz="4300" dirty="0">
              <a:latin typeface="Lato Light"/>
              <a:cs typeface="Lato Light"/>
            </a:endParaRPr>
          </a:p>
          <a:p>
            <a:pPr marL="571391" indent="-571391"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sz="4300" dirty="0">
                <a:latin typeface="Lato Light"/>
                <a:cs typeface="Lato Light"/>
              </a:rPr>
              <a:t>Other authors have no disclosures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Disclosures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770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24377650" cy="2208845"/>
          </a:xfrm>
          <a:prstGeom prst="rect">
            <a:avLst/>
          </a:prstGeom>
          <a:solidFill>
            <a:schemeClr val="bg1"/>
          </a:solidFill>
        </p:spPr>
        <p:txBody>
          <a:bodyPr wrap="square" lIns="91223" tIns="45601" rIns="91223" bIns="45601" rtlCol="0" anchor="ctr" anchorCtr="1">
            <a:noAutofit/>
          </a:bodyPr>
          <a:lstStyle/>
          <a:p>
            <a:pPr algn="ctr"/>
            <a:r>
              <a:rPr lang="en-US" sz="6000" b="1" dirty="0">
                <a:solidFill>
                  <a:srgbClr val="FFCC99"/>
                </a:solidFill>
                <a:latin typeface="Book Antiqua" charset="0"/>
                <a:ea typeface="MS PGothic" charset="0"/>
                <a:cs typeface="MS PGothic" charset="0"/>
              </a:rPr>
              <a:t>CTA </a:t>
            </a:r>
            <a:r>
              <a:rPr lang="en-US" altLang="en-US" sz="6000" dirty="0">
                <a:solidFill>
                  <a:srgbClr val="FFFFFF"/>
                </a:solidFill>
                <a:cs typeface="MS PGothic" charset="0"/>
              </a:rPr>
              <a:t>is the </a:t>
            </a:r>
            <a:r>
              <a:rPr lang="en-US" altLang="en-US" sz="6000" b="1" dirty="0">
                <a:solidFill>
                  <a:srgbClr val="CCFFCC"/>
                </a:solidFill>
                <a:latin typeface="Book Antiqua" charset="0"/>
                <a:ea typeface="MS PGothic" charset="0"/>
                <a:cs typeface="MS PGothic" charset="0"/>
              </a:rPr>
              <a:t>N</a:t>
            </a:r>
            <a:r>
              <a:rPr lang="en-US" sz="6000" b="1" dirty="0">
                <a:solidFill>
                  <a:srgbClr val="CCFFCC"/>
                </a:solidFill>
                <a:latin typeface="Book Antiqua" charset="0"/>
                <a:ea typeface="MS PGothic" charset="0"/>
                <a:cs typeface="MS PGothic" charset="0"/>
              </a:rPr>
              <a:t>ew Standard of Care </a:t>
            </a:r>
            <a:r>
              <a:rPr lang="en-US" altLang="en-US" sz="6000" dirty="0">
                <a:solidFill>
                  <a:srgbClr val="FFFFFF"/>
                </a:solidFill>
                <a:cs typeface="MS PGothic" charset="0"/>
              </a:rPr>
              <a:t>in triage of patients for IAT</a:t>
            </a:r>
            <a:endParaRPr lang="en-US" sz="6000" b="1" dirty="0">
              <a:latin typeface="Lato Black"/>
              <a:cs typeface="Lato Blac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2104" y="3280088"/>
            <a:ext cx="12115954" cy="9421582"/>
            <a:chOff x="438815" y="1536701"/>
            <a:chExt cx="5980976" cy="47371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8595">
              <a:off x="4300302" y="2298275"/>
              <a:ext cx="2119489" cy="357434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/>
            <a:srcRect l="15833" t="10680" r="72709" b="19111"/>
            <a:stretch>
              <a:fillRect/>
            </a:stretch>
          </p:blipFill>
          <p:spPr bwMode="auto">
            <a:xfrm rot="1058583">
              <a:off x="3709805" y="1922146"/>
              <a:ext cx="2288822" cy="389607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/>
            <a:stretch>
              <a:fillRect/>
            </a:stretch>
          </p:blipFill>
          <p:spPr bwMode="auto">
            <a:xfrm rot="536275">
              <a:off x="3270779" y="1722580"/>
              <a:ext cx="2348089" cy="413314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6"/>
            <a:srcRect l="14792" t="10775" r="72292" b="11333"/>
            <a:stretch>
              <a:fillRect/>
            </a:stretch>
          </p:blipFill>
          <p:spPr bwMode="auto">
            <a:xfrm>
              <a:off x="2311503" y="1542170"/>
              <a:ext cx="2638778" cy="442242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9" r="1021"/>
            <a:stretch>
              <a:fillRect/>
            </a:stretch>
          </p:blipFill>
          <p:spPr bwMode="auto">
            <a:xfrm rot="21157506">
              <a:off x="438815" y="1536701"/>
              <a:ext cx="3904544" cy="47371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9855406" y="8115872"/>
            <a:ext cx="3960543" cy="4744113"/>
          </a:xfrm>
          <a:prstGeom prst="rect">
            <a:avLst/>
          </a:prstGeom>
          <a:solidFill>
            <a:srgbClr val="1EA185"/>
          </a:solidFill>
          <a:ln w="9525">
            <a:noFill/>
            <a:miter lim="800000"/>
            <a:headEnd/>
            <a:tailEnd/>
          </a:ln>
        </p:spPr>
        <p:txBody>
          <a:bodyPr wrap="none" lIns="217673" tIns="108836" rIns="217673" bIns="108836">
            <a:spAutoFit/>
          </a:bodyPr>
          <a:lstStyle/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MR CLEAN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ESCAPE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EXTEND-IA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SWIFT PRIME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REVASCAT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THRACE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THERAPY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4F8FC1-2AB1-45A1-974A-92891B8C2AEA}"/>
              </a:ext>
            </a:extLst>
          </p:cNvPr>
          <p:cNvGrpSpPr/>
          <p:nvPr/>
        </p:nvGrpSpPr>
        <p:grpSpPr>
          <a:xfrm>
            <a:off x="14631773" y="3497216"/>
            <a:ext cx="9228907" cy="8057502"/>
            <a:chOff x="14784173" y="2811416"/>
            <a:chExt cx="9228907" cy="8057502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07572B66-CAF6-4622-BD8A-A128BB2A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4173" y="2811416"/>
              <a:ext cx="8200207" cy="564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5DC26D-4A47-4116-A861-CE2D1B503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09187" y="6001996"/>
              <a:ext cx="8603893" cy="4866922"/>
            </a:xfrm>
            <a:prstGeom prst="rect">
              <a:avLst/>
            </a:prstGeom>
          </p:spPr>
        </p:pic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A0AA5571-A206-4C28-9B68-CB60D3A9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933" y="11162647"/>
            <a:ext cx="3073332" cy="1512459"/>
          </a:xfrm>
          <a:prstGeom prst="rect">
            <a:avLst/>
          </a:prstGeom>
          <a:solidFill>
            <a:srgbClr val="1EA185"/>
          </a:solidFill>
          <a:ln w="9525">
            <a:noFill/>
            <a:miter lim="800000"/>
            <a:headEnd/>
            <a:tailEnd/>
          </a:ln>
        </p:spPr>
        <p:txBody>
          <a:bodyPr wrap="none" lIns="217673" tIns="108836" rIns="217673" bIns="108836">
            <a:spAutoFit/>
          </a:bodyPr>
          <a:lstStyle/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DAWN</a:t>
            </a:r>
          </a:p>
          <a:p>
            <a:pPr algn="ctr" defTabSz="1934894">
              <a:defRPr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DEFUSE 3</a:t>
            </a:r>
            <a:endParaRPr lang="en-US" sz="4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80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698" y="1394136"/>
            <a:ext cx="24151605" cy="11493471"/>
            <a:chOff x="-506711" y="1038586"/>
            <a:chExt cx="10357617" cy="4929069"/>
          </a:xfrm>
        </p:grpSpPr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6353528" y="1038586"/>
              <a:ext cx="3178374" cy="6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Comprehensive Stroke Center</a:t>
              </a:r>
            </a:p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- or</a:t>
              </a:r>
            </a:p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-Thrombectomy-Capable Stroke Center</a:t>
              </a: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15748" y="4125593"/>
              <a:ext cx="1822597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Primary Stroke Center </a:t>
              </a: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7337901" y="3557665"/>
              <a:ext cx="2362201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Primary Stroke Center</a:t>
              </a:r>
              <a:r>
                <a:rPr lang="en-US" altLang="en-US" sz="3200" dirty="0">
                  <a:solidFill>
                    <a:srgbClr val="FFFF00"/>
                  </a:solidFill>
                </a:rPr>
                <a:t> </a:t>
              </a:r>
              <a:endParaRPr lang="en-US" altLang="en-US" sz="3200" kern="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-506711" y="5510051"/>
              <a:ext cx="2895600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 Acute Stroke Ready Hospital</a:t>
              </a:r>
              <a:r>
                <a:rPr lang="en-US" altLang="en-US" sz="3200" dirty="0">
                  <a:solidFill>
                    <a:srgbClr val="FFFF00"/>
                  </a:solidFill>
                </a:rPr>
                <a:t> </a:t>
              </a:r>
              <a:endParaRPr lang="en-US" altLang="en-US" sz="3200" kern="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>
              <a:off x="6879106" y="5716869"/>
              <a:ext cx="2971800" cy="25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3200" kern="0" dirty="0">
                  <a:solidFill>
                    <a:srgbClr val="FFFFFF"/>
                  </a:solidFill>
                </a:rPr>
                <a:t> Acute Stroke Ready Hospital</a:t>
              </a:r>
            </a:p>
          </p:txBody>
        </p:sp>
        <p:sp>
          <p:nvSpPr>
            <p:cNvPr id="13" name="Left-Right Arrow 12"/>
            <p:cNvSpPr>
              <a:spLocks noChangeArrowheads="1"/>
            </p:cNvSpPr>
            <p:nvPr/>
          </p:nvSpPr>
          <p:spPr bwMode="auto">
            <a:xfrm rot="11949356">
              <a:off x="6350305" y="2524388"/>
              <a:ext cx="1080911" cy="431800"/>
            </a:xfrm>
            <a:prstGeom prst="leftRightArrow">
              <a:avLst>
                <a:gd name="adj1" fmla="val 50000"/>
                <a:gd name="adj2" fmla="val 49880"/>
              </a:avLst>
            </a:prstGeom>
            <a:solidFill>
              <a:srgbClr val="C0504D"/>
            </a:solidFill>
            <a:ln w="9525">
              <a:solidFill>
                <a:srgbClr val="E21E1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kern="0">
                <a:solidFill>
                  <a:srgbClr val="FFFFFF"/>
                </a:solidFill>
                <a:latin typeface="Helvetica"/>
                <a:ea typeface=""/>
              </a:endParaRPr>
            </a:p>
          </p:txBody>
        </p:sp>
        <p:sp>
          <p:nvSpPr>
            <p:cNvPr id="14" name="Left-Right Arrow 13"/>
            <p:cNvSpPr>
              <a:spLocks noChangeArrowheads="1"/>
            </p:cNvSpPr>
            <p:nvPr/>
          </p:nvSpPr>
          <p:spPr bwMode="auto">
            <a:xfrm rot="13128886">
              <a:off x="5132509" y="3348116"/>
              <a:ext cx="2075205" cy="430388"/>
            </a:xfrm>
            <a:prstGeom prst="leftRightArrow">
              <a:avLst>
                <a:gd name="adj1" fmla="val 50000"/>
                <a:gd name="adj2" fmla="val 50044"/>
              </a:avLst>
            </a:prstGeom>
            <a:solidFill>
              <a:srgbClr val="C0504D"/>
            </a:solidFill>
            <a:ln w="9525">
              <a:solidFill>
                <a:srgbClr val="E21E1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kern="0">
                <a:solidFill>
                  <a:srgbClr val="FFFFFF"/>
                </a:solidFill>
                <a:latin typeface="Helvetica"/>
                <a:ea typeface=""/>
              </a:endParaRPr>
            </a:p>
          </p:txBody>
        </p:sp>
        <p:sp>
          <p:nvSpPr>
            <p:cNvPr id="15" name="Left-Right Arrow 14"/>
            <p:cNvSpPr>
              <a:spLocks noChangeArrowheads="1"/>
            </p:cNvSpPr>
            <p:nvPr/>
          </p:nvSpPr>
          <p:spPr bwMode="auto">
            <a:xfrm rot="18494663">
              <a:off x="2907572" y="3446573"/>
              <a:ext cx="1499365" cy="431800"/>
            </a:xfrm>
            <a:prstGeom prst="leftRightArrow">
              <a:avLst>
                <a:gd name="adj1" fmla="val 50000"/>
                <a:gd name="adj2" fmla="val 49880"/>
              </a:avLst>
            </a:prstGeom>
            <a:solidFill>
              <a:srgbClr val="C0504D"/>
            </a:solidFill>
            <a:ln w="9525">
              <a:solidFill>
                <a:srgbClr val="E21E1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kern="0">
                <a:solidFill>
                  <a:srgbClr val="FFFFFF"/>
                </a:solidFill>
                <a:latin typeface="Helvetica"/>
                <a:ea typeface=""/>
              </a:endParaRPr>
            </a:p>
          </p:txBody>
        </p:sp>
        <p:sp>
          <p:nvSpPr>
            <p:cNvPr id="16" name="Left-Right Arrow 15"/>
            <p:cNvSpPr>
              <a:spLocks noChangeArrowheads="1"/>
            </p:cNvSpPr>
            <p:nvPr/>
          </p:nvSpPr>
          <p:spPr bwMode="auto">
            <a:xfrm rot="20186720">
              <a:off x="1907118" y="2480114"/>
              <a:ext cx="1159640" cy="431800"/>
            </a:xfrm>
            <a:prstGeom prst="leftRightArrow">
              <a:avLst>
                <a:gd name="adj1" fmla="val 50000"/>
                <a:gd name="adj2" fmla="val 49880"/>
              </a:avLst>
            </a:prstGeom>
            <a:solidFill>
              <a:srgbClr val="C0504D"/>
            </a:solidFill>
            <a:ln w="9525">
              <a:solidFill>
                <a:srgbClr val="E21E14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kern="0">
                <a:solidFill>
                  <a:srgbClr val="FFFFFF"/>
                </a:solidFill>
                <a:latin typeface="Helvetica"/>
                <a:ea typeface=""/>
              </a:endParaRPr>
            </a:p>
          </p:txBody>
        </p: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-208554" y="1158486"/>
              <a:ext cx="2811895" cy="6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4800" b="1" kern="0" dirty="0">
                  <a:solidFill>
                    <a:srgbClr val="FFFF00"/>
                  </a:solidFill>
                </a:rPr>
                <a:t>Current Stroke</a:t>
              </a:r>
            </a:p>
            <a:p>
              <a:pPr algn="ctr" defTabSz="81281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en-US" sz="4800" b="1" kern="0" dirty="0">
                  <a:solidFill>
                    <a:srgbClr val="FFFF00"/>
                  </a:solidFill>
                </a:rPr>
                <a:t>Triage System</a:t>
              </a:r>
            </a:p>
          </p:txBody>
        </p:sp>
      </p:grpSp>
      <p:pic>
        <p:nvPicPr>
          <p:cNvPr id="4" name="Picture 3" descr="Icons-Land-Gis-Gps-Map-Hospital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458" y="3058527"/>
            <a:ext cx="4501918" cy="4501918"/>
          </a:xfrm>
          <a:prstGeom prst="rect">
            <a:avLst/>
          </a:prstGeom>
        </p:spPr>
      </p:pic>
      <p:pic>
        <p:nvPicPr>
          <p:cNvPr id="27" name="Picture 26" descr="a3cb2ebbebe58d5881b632c03f81560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" y="4697145"/>
            <a:ext cx="5383448" cy="37931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632" y="9089789"/>
            <a:ext cx="4530596" cy="33559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9388" y="8086825"/>
            <a:ext cx="4070268" cy="4070268"/>
          </a:xfrm>
          <a:prstGeom prst="rect">
            <a:avLst/>
          </a:prstGeom>
        </p:spPr>
      </p:pic>
      <p:pic>
        <p:nvPicPr>
          <p:cNvPr id="6144" name="Picture 6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980" y="106296"/>
            <a:ext cx="8890000" cy="647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E06A2E-F63F-4FB3-B383-A321A4CA0F81}"/>
              </a:ext>
            </a:extLst>
          </p:cNvPr>
          <p:cNvSpPr/>
          <p:nvPr/>
        </p:nvSpPr>
        <p:spPr>
          <a:xfrm>
            <a:off x="9264518" y="12845603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2810" hangingPunct="1">
              <a:lnSpc>
                <a:spcPct val="100000"/>
              </a:lnSpc>
              <a:buClrTx/>
              <a:buSzTx/>
            </a:pPr>
            <a:r>
              <a:rPr lang="en-US" altLang="en-US" b="1" i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MS PGothic" charset="0"/>
                <a:sym typeface="Gill Sans" charset="0"/>
              </a:rPr>
              <a:t>Modified from “Bay” Leslie-Mazwi, MD</a:t>
            </a:r>
          </a:p>
        </p:txBody>
      </p:sp>
    </p:spTree>
    <p:extLst>
      <p:ext uri="{BB962C8B-B14F-4D97-AF65-F5344CB8AC3E}">
        <p14:creationId xmlns:p14="http://schemas.microsoft.com/office/powerpoint/2010/main" val="22558636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704276"/>
            <a:ext cx="18806259" cy="9462323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3 Categories of Infarct Core volume involved in </a:t>
            </a:r>
            <a:r>
              <a:rPr lang="en-US" sz="4000" b="1" dirty="0">
                <a:solidFill>
                  <a:srgbClr val="CCFFCC"/>
                </a:solidFill>
                <a:latin typeface="Book Antiqua" charset="0"/>
                <a:ea typeface="MS PGothic" charset="0"/>
                <a:cs typeface="MS PGothic" charset="0"/>
              </a:rPr>
              <a:t>IAT </a:t>
            </a: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patient selection: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DWI &lt; 70 ml:               “Likely to Benefit”	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DWI 70-100 ml:           “Uncertain to Benefit”	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DWI &gt; 100 ml:             “Unlikely to Benefit”	</a:t>
            </a: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endParaRPr lang="en-US" sz="4000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2 Considerations in Patient Transfer Decisions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Err on the side of </a:t>
            </a:r>
            <a:r>
              <a:rPr lang="en-US" b="1" i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transferring</a:t>
            </a: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, to avoid </a:t>
            </a:r>
          </a:p>
          <a:p>
            <a:pPr marL="1318210" lvl="2" indent="0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under-treatment ...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+mn-lt"/>
                <a:cs typeface="MS PGothic" charset="0"/>
              </a:rPr>
              <a:t> </a:t>
            </a:r>
            <a:r>
              <a:rPr lang="mr-IN" b="1" kern="0" dirty="0">
                <a:solidFill>
                  <a:srgbClr val="FFFFFF"/>
                </a:solidFill>
                <a:latin typeface="+mn-lt"/>
                <a:cs typeface="MS PGothic" charset="0"/>
              </a:rPr>
              <a:t>…</a:t>
            </a: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however, also avoid inappropriate utilization </a:t>
            </a:r>
          </a:p>
          <a:p>
            <a:pPr marL="1318210" lvl="2" indent="0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of resources by </a:t>
            </a:r>
            <a:r>
              <a:rPr lang="en-US" b="1" i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unnecessary</a:t>
            </a: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transfer</a:t>
            </a:r>
            <a:r>
              <a:rPr lang="en-US" sz="2133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Background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432861" y="3777239"/>
            <a:ext cx="10141131" cy="9135052"/>
            <a:chOff x="14094308" y="3565554"/>
            <a:chExt cx="9357315" cy="682121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4308" y="9321476"/>
              <a:ext cx="9357315" cy="106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4308" y="3565554"/>
              <a:ext cx="9357315" cy="575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4815800" y="8966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8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704276"/>
            <a:ext cx="20334733" cy="10393231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  <a:r>
              <a:rPr lang="en-US" sz="4000" b="1" kern="0" dirty="0">
                <a:latin typeface="Book Antiqua"/>
                <a:cs typeface="MS PGothic" charset="0"/>
              </a:rPr>
              <a:t>3 Categories of Infarct Core volume involved in </a:t>
            </a:r>
            <a:r>
              <a:rPr lang="en-US" sz="4000" b="1" dirty="0">
                <a:latin typeface="Book Antiqua" charset="0"/>
                <a:ea typeface="MS PGothic" charset="0"/>
                <a:cs typeface="MS PGothic" charset="0"/>
              </a:rPr>
              <a:t>IAT </a:t>
            </a:r>
            <a:r>
              <a:rPr lang="en-US" sz="4000" b="1" kern="0" dirty="0">
                <a:latin typeface="Book Antiqua"/>
                <a:cs typeface="MS PGothic" charset="0"/>
              </a:rPr>
              <a:t>patient selection: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latin typeface="Book Antiqua"/>
                <a:cs typeface="MS PGothic" charset="0"/>
              </a:rPr>
              <a:t> DWI &lt; 70 ml:               “Likely to Benefit”	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latin typeface="Book Antiqua"/>
                <a:cs typeface="MS PGothic" charset="0"/>
              </a:rPr>
              <a:t> DWI 70-100 ml:           “Uncertain to Benefit”	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latin typeface="Book Antiqua"/>
                <a:cs typeface="MS PGothic" charset="0"/>
              </a:rPr>
              <a:t> DWI &gt; 100 ml:             “Unlikely to Benefit”</a:t>
            </a:r>
            <a:endParaRPr lang="en-US" sz="4000" b="1" kern="0" dirty="0">
              <a:latin typeface="Book Antiqua"/>
              <a:cs typeface="MS PGothic" charset="0"/>
            </a:endParaRPr>
          </a:p>
          <a:p>
            <a:pPr lvl="0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</a:pPr>
            <a:endParaRPr lang="en-US" sz="2800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Study Design for ”Transfer to Hub” Decision: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“Malignant” vs “Non-malignant”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E6C2"/>
                </a:solidFill>
                <a:latin typeface="Book Antiqua"/>
                <a:cs typeface="MS PGothic" charset="0"/>
              </a:rPr>
              <a:t> DEFINITION of “malignant” on CTA =</a:t>
            </a:r>
          </a:p>
          <a:p>
            <a:pPr marL="2839609" lvl="4" indent="-203203" defTabSz="914400" eaLnBrk="0" hangingPunct="0">
              <a:spcBef>
                <a:spcPct val="20000"/>
              </a:spcBef>
              <a:buClr>
                <a:srgbClr val="FDA4B5"/>
              </a:buClr>
              <a:buFontTx/>
              <a:buChar char="–"/>
            </a:pPr>
            <a:r>
              <a:rPr lang="en-US" b="1" kern="0" dirty="0">
                <a:solidFill>
                  <a:srgbClr val="FFE6C2"/>
                </a:solidFill>
                <a:latin typeface="Book Antiqua"/>
                <a:cs typeface="MS PGothic" charset="0"/>
              </a:rPr>
              <a:t> </a:t>
            </a:r>
            <a:r>
              <a:rPr lang="en-US" kern="0" dirty="0">
                <a:solidFill>
                  <a:srgbClr val="FFE6C2"/>
                </a:solidFill>
                <a:latin typeface="Book Antiqua"/>
                <a:cs typeface="MS PGothic" charset="0"/>
              </a:rPr>
              <a:t>Absent or markedly decreased collaterals over &gt;50% of MCA territory </a:t>
            </a:r>
            <a:r>
              <a:rPr lang="mr-IN" kern="0" dirty="0">
                <a:solidFill>
                  <a:srgbClr val="FFE6C2"/>
                </a:solidFill>
                <a:cs typeface="MS PGothic" charset="0"/>
              </a:rPr>
              <a:t>–</a:t>
            </a:r>
            <a:r>
              <a:rPr lang="en-US" kern="0" dirty="0">
                <a:solidFill>
                  <a:srgbClr val="FFE6C2"/>
                </a:solidFill>
                <a:latin typeface="Book Antiqua"/>
                <a:cs typeface="MS PGothic" charset="0"/>
              </a:rPr>
              <a:t> </a:t>
            </a:r>
            <a:r>
              <a:rPr lang="en-US" b="1" i="1" u="sng" kern="0" dirty="0">
                <a:solidFill>
                  <a:srgbClr val="FFFF00"/>
                </a:solidFill>
                <a:latin typeface="Book Antiqua"/>
                <a:cs typeface="MS PGothic" charset="0"/>
              </a:rPr>
              <a:t>OR</a:t>
            </a:r>
            <a:r>
              <a:rPr lang="en-US" kern="0" dirty="0">
                <a:solidFill>
                  <a:srgbClr val="FFE6C2"/>
                </a:solidFill>
                <a:latin typeface="Book Antiqua"/>
                <a:cs typeface="MS PGothic" charset="0"/>
              </a:rPr>
              <a:t> </a:t>
            </a:r>
            <a:r>
              <a:rPr lang="mr-IN" kern="0" dirty="0">
                <a:solidFill>
                  <a:srgbClr val="FFE6C2"/>
                </a:solidFill>
                <a:cs typeface="MS PGothic" charset="0"/>
              </a:rPr>
              <a:t>–</a:t>
            </a:r>
            <a:endParaRPr lang="en-US" kern="0" dirty="0">
              <a:solidFill>
                <a:srgbClr val="FFE6C2"/>
              </a:solidFill>
              <a:latin typeface="Book Antiqua"/>
              <a:cs typeface="MS PGothic" charset="0"/>
            </a:endParaRPr>
          </a:p>
          <a:p>
            <a:pPr marL="2839609" lvl="4" indent="-203203" defTabSz="914400" eaLnBrk="0" hangingPunct="0">
              <a:spcBef>
                <a:spcPct val="20000"/>
              </a:spcBef>
              <a:buClr>
                <a:srgbClr val="FDA4B5"/>
              </a:buClr>
              <a:buFontTx/>
              <a:buChar char="–"/>
            </a:pPr>
            <a:r>
              <a:rPr lang="en-US" b="1" kern="0" dirty="0">
                <a:solidFill>
                  <a:srgbClr val="FFE6C2"/>
                </a:solidFill>
                <a:latin typeface="Book Antiqua"/>
                <a:cs typeface="MS PGothic" charset="0"/>
              </a:rPr>
              <a:t> </a:t>
            </a:r>
            <a:r>
              <a:rPr lang="en-US" kern="0" dirty="0">
                <a:solidFill>
                  <a:srgbClr val="FFE6C2"/>
                </a:solidFill>
                <a:latin typeface="Book Antiqua"/>
                <a:cs typeface="MS PGothic" charset="0"/>
              </a:rPr>
              <a:t>Marked GM/WM hypo-enhancement on CTA with volume &gt; 100 ml</a:t>
            </a: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endParaRPr lang="en-US" sz="4000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Hypothesis Regarding CTA collaterals status &amp; hypo-enhancement size: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“Likely to Benefit”:	       “Non-malignant”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“Uncertain to Benefit”:      “Non-malignant”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“Unlikely to Benefit”:	       “Malignant”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Hypothesis &amp; Study Design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815800" y="8966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1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2999" y="2704276"/>
            <a:ext cx="21319759" cy="10393231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  <a:r>
              <a:rPr lang="en-US" sz="4000" b="1" kern="0" dirty="0">
                <a:latin typeface="Book Antiqua"/>
                <a:cs typeface="MS PGothic" charset="0"/>
              </a:rPr>
              <a:t>Comparison between </a:t>
            </a:r>
            <a:r>
              <a:rPr lang="mr-IN" sz="4000" b="1" kern="0" dirty="0">
                <a:latin typeface="+mn-lt"/>
                <a:cs typeface="MS PGothic" charset="0"/>
              </a:rPr>
              <a:t>…</a:t>
            </a:r>
            <a:endParaRPr lang="en-US" sz="4000" b="1" kern="0" dirty="0">
              <a:latin typeface="Book Antiqua"/>
              <a:cs typeface="MS PGothic" charset="0"/>
            </a:endParaRP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kern="0" dirty="0">
                <a:latin typeface="Book Antiqua"/>
                <a:cs typeface="MS PGothic" charset="0"/>
              </a:rPr>
              <a:t> 2 different commercially available CTP software platforms (“CTP A” &amp; “CTP B”), </a:t>
            </a:r>
            <a:r>
              <a:rPr lang="en-US" i="1" kern="0" dirty="0" err="1">
                <a:latin typeface="Book Antiqua"/>
                <a:cs typeface="MS PGothic" charset="0"/>
              </a:rPr>
              <a:t>vs</a:t>
            </a:r>
            <a:r>
              <a:rPr lang="en-US" i="1" kern="0" dirty="0">
                <a:latin typeface="Book Antiqua"/>
                <a:cs typeface="MS PGothic" charset="0"/>
              </a:rPr>
              <a:t> 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kern="0" dirty="0">
                <a:latin typeface="Book Antiqua"/>
                <a:cs typeface="MS PGothic" charset="0"/>
              </a:rPr>
              <a:t> 3 different reader levels-of-experience interpretation of CTA collaterals and hypo-enhancement</a:t>
            </a:r>
          </a:p>
          <a:p>
            <a:pPr lvl="0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</a:pPr>
            <a:endParaRPr lang="en-US" sz="4000" b="1" kern="0" dirty="0">
              <a:latin typeface="+mn-lt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latin typeface="+mn-lt"/>
                <a:cs typeface="MS PGothic" charset="0"/>
              </a:rPr>
              <a:t> </a:t>
            </a:r>
            <a:r>
              <a:rPr lang="mr-IN" sz="4000" b="1" kern="0" dirty="0">
                <a:latin typeface="+mn-lt"/>
                <a:cs typeface="MS PGothic" charset="0"/>
              </a:rPr>
              <a:t>…</a:t>
            </a:r>
            <a:r>
              <a:rPr lang="en-US" sz="4000" b="1" kern="0" dirty="0">
                <a:latin typeface="Book Antiqua"/>
                <a:cs typeface="MS PGothic" charset="0"/>
              </a:rPr>
              <a:t> for estimation of DWI “core” infarct volume of &lt; or &gt; 100 ml</a:t>
            </a: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endParaRPr lang="en-US" sz="4000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3 different reader levels-of-experience: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2 CAQ-level Staff </a:t>
            </a:r>
            <a:r>
              <a:rPr lang="en-US" kern="0" dirty="0" err="1">
                <a:solidFill>
                  <a:srgbClr val="FFFFFF"/>
                </a:solidFill>
                <a:latin typeface="Book Antiqua"/>
                <a:cs typeface="MS PGothic" charset="0"/>
              </a:rPr>
              <a:t>Neuroradiologists</a:t>
            </a: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 (consensus)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 ED Radiology 1</a:t>
            </a:r>
            <a:r>
              <a:rPr lang="en-US" kern="0" baseline="30000" dirty="0">
                <a:solidFill>
                  <a:srgbClr val="FFFFFF"/>
                </a:solidFill>
                <a:latin typeface="Book Antiqua"/>
                <a:cs typeface="MS PGothic" charset="0"/>
              </a:rPr>
              <a:t>st</a:t>
            </a: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 year Fellow</a:t>
            </a:r>
          </a:p>
          <a:p>
            <a:pPr marL="1572213" lvl="2" indent="-254003"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  <a:buFont typeface="Wingdings" pitchFamily="2" charset="2"/>
              <a:buChar char="Ø"/>
            </a:pP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  <a:r>
              <a:rPr lang="en-US" kern="0" dirty="0" err="1">
                <a:solidFill>
                  <a:srgbClr val="FFFFFF"/>
                </a:solidFill>
                <a:latin typeface="Book Antiqua"/>
                <a:cs typeface="MS PGothic" charset="0"/>
              </a:rPr>
              <a:t>Neuro</a:t>
            </a:r>
            <a:r>
              <a:rPr lang="en-US" kern="0" dirty="0">
                <a:solidFill>
                  <a:srgbClr val="FFFFFF"/>
                </a:solidFill>
                <a:latin typeface="Book Antiqua"/>
                <a:cs typeface="MS PGothic" charset="0"/>
              </a:rPr>
              <a:t>-IR Fellow (2-yrs neuroimaging experience)</a:t>
            </a:r>
          </a:p>
          <a:p>
            <a:pPr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</a:pPr>
            <a:endParaRPr lang="en-US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  <a:p>
            <a:pPr marL="304804" lvl="0" indent="-304804" defTabSz="914400" eaLnBrk="0" hangingPunct="0">
              <a:spcBef>
                <a:spcPct val="20000"/>
              </a:spcBef>
              <a:buClr>
                <a:srgbClr val="CF0E30"/>
              </a:buClr>
              <a:buSzPct val="75000"/>
              <a:buFont typeface="Monotype Sorts" charset="2"/>
              <a:buChar char="n"/>
            </a:pPr>
            <a:r>
              <a:rPr lang="en-US" sz="4000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 </a:t>
            </a:r>
            <a:r>
              <a:rPr lang="en-US" b="1" kern="0" dirty="0">
                <a:solidFill>
                  <a:srgbClr val="FFFFFF"/>
                </a:solidFill>
                <a:latin typeface="Book Antiqua"/>
                <a:cs typeface="MS PGothic" charset="0"/>
              </a:rPr>
              <a:t>N=55 consecutive patients with anterior circulation acute ischemic stroke who underwent CTA, CTP, &amp; DWI-MRI within 1-hour of presentation.</a:t>
            </a:r>
          </a:p>
          <a:p>
            <a:pPr defTabSz="914400" eaLnBrk="0" hangingPunct="0">
              <a:spcBef>
                <a:spcPct val="20000"/>
              </a:spcBef>
              <a:buClr>
                <a:srgbClr val="FAFD00"/>
              </a:buClr>
              <a:buSzPct val="75000"/>
            </a:pPr>
            <a:endParaRPr lang="en-US" b="1" kern="0" dirty="0">
              <a:solidFill>
                <a:srgbClr val="FFFFFF"/>
              </a:solidFill>
              <a:latin typeface="Book Antiqua"/>
              <a:cs typeface="MS PGothic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Goal &amp; Methods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815800" y="89662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6926110" y="5418667"/>
            <a:ext cx="6470789" cy="2203722"/>
          </a:xfrm>
          <a:custGeom>
            <a:avLst/>
            <a:gdLst>
              <a:gd name="connsiteX0" fmla="*/ 0 w 3564157"/>
              <a:gd name="connsiteY0" fmla="*/ 178208 h 1782078"/>
              <a:gd name="connsiteX1" fmla="*/ 178208 w 3564157"/>
              <a:gd name="connsiteY1" fmla="*/ 0 h 1782078"/>
              <a:gd name="connsiteX2" fmla="*/ 3385949 w 3564157"/>
              <a:gd name="connsiteY2" fmla="*/ 0 h 1782078"/>
              <a:gd name="connsiteX3" fmla="*/ 3564157 w 3564157"/>
              <a:gd name="connsiteY3" fmla="*/ 178208 h 1782078"/>
              <a:gd name="connsiteX4" fmla="*/ 3564157 w 3564157"/>
              <a:gd name="connsiteY4" fmla="*/ 1603870 h 1782078"/>
              <a:gd name="connsiteX5" fmla="*/ 3385949 w 3564157"/>
              <a:gd name="connsiteY5" fmla="*/ 1782078 h 1782078"/>
              <a:gd name="connsiteX6" fmla="*/ 178208 w 3564157"/>
              <a:gd name="connsiteY6" fmla="*/ 1782078 h 1782078"/>
              <a:gd name="connsiteX7" fmla="*/ 0 w 3564157"/>
              <a:gd name="connsiteY7" fmla="*/ 1603870 h 1782078"/>
              <a:gd name="connsiteX8" fmla="*/ 0 w 3564157"/>
              <a:gd name="connsiteY8" fmla="*/ 178208 h 178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4157" h="1782078">
                <a:moveTo>
                  <a:pt x="0" y="178208"/>
                </a:moveTo>
                <a:cubicBezTo>
                  <a:pt x="0" y="79786"/>
                  <a:pt x="79786" y="0"/>
                  <a:pt x="178208" y="0"/>
                </a:cubicBezTo>
                <a:lnTo>
                  <a:pt x="3385949" y="0"/>
                </a:lnTo>
                <a:cubicBezTo>
                  <a:pt x="3484371" y="0"/>
                  <a:pt x="3564157" y="79786"/>
                  <a:pt x="3564157" y="178208"/>
                </a:cubicBezTo>
                <a:lnTo>
                  <a:pt x="3564157" y="1603870"/>
                </a:lnTo>
                <a:cubicBezTo>
                  <a:pt x="3564157" y="1702292"/>
                  <a:pt x="3484371" y="1782078"/>
                  <a:pt x="3385949" y="1782078"/>
                </a:cubicBezTo>
                <a:lnTo>
                  <a:pt x="178208" y="1782078"/>
                </a:lnTo>
                <a:cubicBezTo>
                  <a:pt x="79786" y="1782078"/>
                  <a:pt x="0" y="1702292"/>
                  <a:pt x="0" y="1603870"/>
                </a:cubicBezTo>
                <a:lnTo>
                  <a:pt x="0" y="178208"/>
                </a:lnTo>
                <a:close/>
              </a:path>
            </a:pathLst>
          </a:custGeom>
          <a:solidFill>
            <a:srgbClr val="006699">
              <a:alpha val="50000"/>
            </a:srgbClr>
          </a:solidFill>
          <a:ln w="9525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75" tIns="97915" rIns="120775" bIns="97915" numCol="1" spcCol="1270" anchor="ctr" anchorCtr="0">
            <a:noAutofit/>
          </a:bodyPr>
          <a:lstStyle/>
          <a:p>
            <a:pPr algn="ctr" defTabSz="1596251">
              <a:spcAft>
                <a:spcPts val="0"/>
              </a:spcAft>
            </a:pPr>
            <a:r>
              <a:rPr lang="en-US" sz="2900" b="1" dirty="0">
                <a:solidFill>
                  <a:schemeClr val="tx1"/>
                </a:solidFill>
                <a:cs typeface="Lato Light"/>
              </a:rPr>
              <a:t>Hypo-enhancing “core” volume on the CTA estimated by:</a:t>
            </a:r>
          </a:p>
          <a:p>
            <a:pPr algn="ctr" defTabSz="1596251">
              <a:spcAft>
                <a:spcPts val="0"/>
              </a:spcAft>
            </a:pPr>
            <a:r>
              <a:rPr lang="en-US" sz="2900" b="1" dirty="0">
                <a:solidFill>
                  <a:schemeClr val="tx1"/>
                </a:solidFill>
                <a:cs typeface="Lato Light"/>
              </a:rPr>
              <a:t>(L x W x H)/2</a:t>
            </a:r>
          </a:p>
        </p:txBody>
      </p:sp>
    </p:spTree>
    <p:extLst>
      <p:ext uri="{BB962C8B-B14F-4D97-AF65-F5344CB8AC3E}">
        <p14:creationId xmlns:p14="http://schemas.microsoft.com/office/powerpoint/2010/main" val="1716375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565725" y="4321189"/>
            <a:ext cx="933085" cy="933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37" tIns="91228" rIns="182437" bIns="91228" anchor="ctr"/>
          <a:lstStyle/>
          <a:p>
            <a:pPr algn="ctr" defTabSz="1216259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65725" y="7541491"/>
            <a:ext cx="933085" cy="933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37" tIns="91228" rIns="182437" bIns="91228" anchor="ctr"/>
          <a:lstStyle/>
          <a:p>
            <a:pPr algn="ctr" defTabSz="1216259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724" y="397539"/>
            <a:ext cx="16596154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Methods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03786" y="2208844"/>
            <a:ext cx="24481436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67960" y="3829476"/>
            <a:ext cx="19829885" cy="3497121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Lato Light"/>
                <a:cs typeface="Lato Light"/>
              </a:rPr>
              <a:t>Patients were stratified by DWI core volume into &gt;100ml and &lt;100ml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960" y="7443803"/>
            <a:ext cx="19829885" cy="1841308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Sensitivities and specificities were calculated for each CTP software platform and each reader’s CTA score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547164" y="9745339"/>
            <a:ext cx="933085" cy="933450"/>
          </a:xfrm>
          <a:prstGeom prst="ellipse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437" tIns="91228" rIns="182437" bIns="91228" anchor="ctr"/>
          <a:lstStyle/>
          <a:p>
            <a:pPr algn="ctr" defTabSz="1216259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9399" y="9647651"/>
            <a:ext cx="19829885" cy="2197014"/>
          </a:xfrm>
          <a:prstGeom prst="rect">
            <a:avLst/>
          </a:prstGeom>
          <a:noFill/>
        </p:spPr>
        <p:txBody>
          <a:bodyPr wrap="square" lIns="182437" tIns="91228" rIns="182437" bIns="91228" rtlCol="0" anchor="t" anchorCtr="0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Inter-observer agreement was calculated with the Kappa statistic</a:t>
            </a:r>
          </a:p>
        </p:txBody>
      </p:sp>
    </p:spTree>
    <p:extLst>
      <p:ext uri="{BB962C8B-B14F-4D97-AF65-F5344CB8AC3E}">
        <p14:creationId xmlns:p14="http://schemas.microsoft.com/office/powerpoint/2010/main" val="1236544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2208845"/>
            <a:ext cx="24377650" cy="1150715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93838" y="-17478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243104" tIns="121544" rIns="243104" bIns="121544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65723" y="397539"/>
            <a:ext cx="20959532" cy="1559082"/>
          </a:xfrm>
          <a:prstGeom prst="rect">
            <a:avLst/>
          </a:prstGeom>
          <a:noFill/>
        </p:spPr>
        <p:txBody>
          <a:bodyPr wrap="none" lIns="91223" tIns="45601" rIns="91223" bIns="45601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tx2"/>
                </a:solidFill>
                <a:latin typeface="Lato Black"/>
                <a:cs typeface="Lato Black"/>
              </a:rPr>
              <a:t>Methods: </a:t>
            </a:r>
            <a:r>
              <a:rPr lang="en-US" sz="5400" dirty="0">
                <a:solidFill>
                  <a:schemeClr val="tx2"/>
                </a:solidFill>
                <a:latin typeface="Lato Black"/>
                <a:cs typeface="Lato Black"/>
              </a:rPr>
              <a:t>Non-malignant pattern - DWI volume of 74 ml </a:t>
            </a:r>
            <a:endParaRPr lang="en-US" sz="6000" dirty="0">
              <a:solidFill>
                <a:schemeClr val="tx2"/>
              </a:solidFill>
              <a:latin typeface="Lato Black"/>
              <a:cs typeface="Lato Black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208844"/>
            <a:ext cx="24377650" cy="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cc 11370652 - Reformatted Dicom Series 500 Image 19 (of 35)">
            <a:extLst>
              <a:ext uri="{FF2B5EF4-FFF2-40B4-BE49-F238E27FC236}">
                <a16:creationId xmlns:a16="http://schemas.microsoft.com/office/drawing/2014/main" id="{9E35C076-7714-43B4-8A36-D5B3D5D454A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6582" r="28277" b="5218"/>
          <a:stretch/>
        </p:blipFill>
        <p:spPr>
          <a:xfrm>
            <a:off x="1915897" y="2439248"/>
            <a:ext cx="4572001" cy="6235604"/>
          </a:xfrm>
          <a:prstGeom prst="rect">
            <a:avLst/>
          </a:prstGeom>
        </p:spPr>
      </p:pic>
      <p:pic>
        <p:nvPicPr>
          <p:cNvPr id="35" name="Picture 34" descr="Acc 11370652 - Reformatted Dicom Series 500 Image 22 (of 35)">
            <a:extLst>
              <a:ext uri="{FF2B5EF4-FFF2-40B4-BE49-F238E27FC236}">
                <a16:creationId xmlns:a16="http://schemas.microsoft.com/office/drawing/2014/main" id="{89BEBE76-9752-4E38-BE48-10560BE883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t="6582" r="27137" b="5218"/>
          <a:stretch/>
        </p:blipFill>
        <p:spPr>
          <a:xfrm>
            <a:off x="7261686" y="2439249"/>
            <a:ext cx="4572001" cy="6235606"/>
          </a:xfrm>
          <a:prstGeom prst="rect">
            <a:avLst/>
          </a:prstGeom>
        </p:spPr>
      </p:pic>
      <p:pic>
        <p:nvPicPr>
          <p:cNvPr id="36" name="Picture 35" descr="Acc 11370652 - Reformatted Dicom Series 501 Image 22 (of 40)">
            <a:extLst>
              <a:ext uri="{FF2B5EF4-FFF2-40B4-BE49-F238E27FC236}">
                <a16:creationId xmlns:a16="http://schemas.microsoft.com/office/drawing/2014/main" id="{BCF34B88-3C3E-42AA-AF04-9A458FA70D2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14316" r="27100" b="11800"/>
          <a:stretch/>
        </p:blipFill>
        <p:spPr>
          <a:xfrm>
            <a:off x="17953258" y="2439249"/>
            <a:ext cx="4572001" cy="5019142"/>
          </a:xfrm>
          <a:prstGeom prst="rect">
            <a:avLst/>
          </a:prstGeom>
        </p:spPr>
      </p:pic>
      <p:pic>
        <p:nvPicPr>
          <p:cNvPr id="37" name="Picture 36" descr="Acc 11370652 - Reformatted Dicom Series 500 Image 21 (of 35)">
            <a:extLst>
              <a:ext uri="{FF2B5EF4-FFF2-40B4-BE49-F238E27FC236}">
                <a16:creationId xmlns:a16="http://schemas.microsoft.com/office/drawing/2014/main" id="{1DA1202C-4ABD-47FA-B2A5-91570A6E55A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6582" r="24305" b="5218"/>
          <a:stretch/>
        </p:blipFill>
        <p:spPr>
          <a:xfrm>
            <a:off x="12607472" y="2439248"/>
            <a:ext cx="4572001" cy="5292856"/>
          </a:xfrm>
          <a:prstGeom prst="rect">
            <a:avLst/>
          </a:prstGeom>
        </p:spPr>
      </p:pic>
      <p:pic>
        <p:nvPicPr>
          <p:cNvPr id="38" name="Picture 37" descr="Acc 11370664 - ADC Dicom Series 303 Image 15 (of 25)">
            <a:extLst>
              <a:ext uri="{FF2B5EF4-FFF2-40B4-BE49-F238E27FC236}">
                <a16:creationId xmlns:a16="http://schemas.microsoft.com/office/drawing/2014/main" id="{3FF86E55-F6E4-4AB1-9F6A-939F4AF0490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10430" r="58533" b="5987"/>
          <a:stretch/>
        </p:blipFill>
        <p:spPr>
          <a:xfrm>
            <a:off x="7261686" y="8289727"/>
            <a:ext cx="4572001" cy="5309806"/>
          </a:xfrm>
          <a:prstGeom prst="rect">
            <a:avLst/>
          </a:prstGeom>
        </p:spPr>
      </p:pic>
      <p:pic>
        <p:nvPicPr>
          <p:cNvPr id="39" name="Picture 38" descr="Acc 11370664 - ADC Dicom Series 303 Image 17 (of 25)">
            <a:extLst>
              <a:ext uri="{FF2B5EF4-FFF2-40B4-BE49-F238E27FC236}">
                <a16:creationId xmlns:a16="http://schemas.microsoft.com/office/drawing/2014/main" id="{61B53DDC-B358-4D99-91CC-5ABA15C1730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15061" r="57856" b="8019"/>
          <a:stretch/>
        </p:blipFill>
        <p:spPr>
          <a:xfrm>
            <a:off x="1915897" y="8289726"/>
            <a:ext cx="4572001" cy="4886476"/>
          </a:xfrm>
          <a:prstGeom prst="rect">
            <a:avLst/>
          </a:prstGeom>
        </p:spPr>
      </p:pic>
      <p:pic>
        <p:nvPicPr>
          <p:cNvPr id="40" name="Picture 39" descr="Acc 11370664 - ADC Dicom Series 303 Image 17 (of 25)">
            <a:extLst>
              <a:ext uri="{FF2B5EF4-FFF2-40B4-BE49-F238E27FC236}">
                <a16:creationId xmlns:a16="http://schemas.microsoft.com/office/drawing/2014/main" id="{9294C4B6-DE96-4E04-93FB-CCF1595530D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5" t="15061" r="5267" b="8019"/>
          <a:stretch/>
        </p:blipFill>
        <p:spPr>
          <a:xfrm>
            <a:off x="12607472" y="8509525"/>
            <a:ext cx="4572001" cy="4873582"/>
          </a:xfrm>
          <a:prstGeom prst="rect">
            <a:avLst/>
          </a:prstGeom>
        </p:spPr>
      </p:pic>
      <p:pic>
        <p:nvPicPr>
          <p:cNvPr id="41" name="Picture 40" descr="Acc 11370664 - ADC Dicom Series 303 Image 15 (of 25)">
            <a:extLst>
              <a:ext uri="{FF2B5EF4-FFF2-40B4-BE49-F238E27FC236}">
                <a16:creationId xmlns:a16="http://schemas.microsoft.com/office/drawing/2014/main" id="{3F12C1AA-07F4-41FE-BE06-7D69FA328F0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6" t="11846" r="5391" b="4570"/>
          <a:stretch/>
        </p:blipFill>
        <p:spPr>
          <a:xfrm>
            <a:off x="17953258" y="8485102"/>
            <a:ext cx="4572001" cy="517963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9406030" y="3777072"/>
            <a:ext cx="0" cy="8265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110724" y="4425409"/>
            <a:ext cx="0" cy="91900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975023" y="4232426"/>
            <a:ext cx="80082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607470" y="7032121"/>
            <a:ext cx="9917785" cy="164273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96365" tIns="96365" rIns="96365" bIns="96365" numCol="1" spcCol="2538" anchor="ctr" anchorCtr="0">
            <a:noAutofit/>
          </a:bodyPr>
          <a:lstStyle/>
          <a:p>
            <a:pPr algn="ctr" defTabSz="1891433"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</a:rPr>
              <a:t>CTA hypo-enhancement volume</a:t>
            </a:r>
          </a:p>
          <a:p>
            <a:pPr algn="ctr" defTabSz="1891433"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</a:rPr>
              <a:t> (L x W x H)/2 = 5.5 x 5 x 5/2 = 69ml</a:t>
            </a:r>
          </a:p>
          <a:p>
            <a:pPr algn="ctr" defTabSz="1891433"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</a:rPr>
              <a:t>DWI volume 74ml</a:t>
            </a:r>
          </a:p>
        </p:txBody>
      </p:sp>
    </p:spTree>
    <p:extLst>
      <p:ext uri="{BB962C8B-B14F-4D97-AF65-F5344CB8AC3E}">
        <p14:creationId xmlns:p14="http://schemas.microsoft.com/office/powerpoint/2010/main" val="4483906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Innovation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25461</TotalTime>
  <Words>592</Words>
  <Application>Microsoft Office PowerPoint</Application>
  <PresentationFormat>Custom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MS PGothic</vt:lpstr>
      <vt:lpstr>Arial</vt:lpstr>
      <vt:lpstr>Book Antiqua</vt:lpstr>
      <vt:lpstr>Calibri</vt:lpstr>
      <vt:lpstr>Calibri Light</vt:lpstr>
      <vt:lpstr>Gill Sans</vt:lpstr>
      <vt:lpstr>Helvetica</vt:lpstr>
      <vt:lpstr>Lato Black</vt:lpstr>
      <vt:lpstr>Lato Bold</vt:lpstr>
      <vt:lpstr>Lato Light</vt:lpstr>
      <vt:lpstr>Monotype Sorts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Kayleigh Newell</cp:lastModifiedBy>
  <cp:revision>5117</cp:revision>
  <cp:lastPrinted>2017-06-04T11:25:45Z</cp:lastPrinted>
  <dcterms:created xsi:type="dcterms:W3CDTF">2014-11-12T21:47:38Z</dcterms:created>
  <dcterms:modified xsi:type="dcterms:W3CDTF">2018-10-22T15:25:37Z</dcterms:modified>
</cp:coreProperties>
</file>