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58" r:id="rId5"/>
    <p:sldId id="259" r:id="rId6"/>
    <p:sldId id="267" r:id="rId7"/>
    <p:sldId id="268" r:id="rId8"/>
    <p:sldId id="263" r:id="rId9"/>
    <p:sldId id="261" r:id="rId10"/>
    <p:sldId id="264" r:id="rId11"/>
    <p:sldId id="262" r:id="rId12"/>
    <p:sldId id="26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81934" autoAdjust="0"/>
  </p:normalViewPr>
  <p:slideViewPr>
    <p:cSldViewPr snapToGrid="0">
      <p:cViewPr varScale="1">
        <p:scale>
          <a:sx n="67" d="100"/>
          <a:sy n="67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EMS Advanced </a:t>
            </a:r>
            <a:r>
              <a:rPr lang="en-US" dirty="0"/>
              <a:t>Notification By Quarter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'[Chart in Microsoft PowerPoint]Sheet1'!$B$42:$K$42</c:f>
              <c:strCache>
                <c:ptCount val="10"/>
                <c:pt idx="0">
                  <c:v>2016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2017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2018 Q1</c:v>
                </c:pt>
                <c:pt idx="9">
                  <c:v>Q2</c:v>
                </c:pt>
              </c:strCache>
            </c:strRef>
          </c:cat>
          <c:val>
            <c:numRef>
              <c:f>'[Chart in Microsoft PowerPoint]Sheet1'!$B$43:$K$43</c:f>
              <c:numCache>
                <c:formatCode>General</c:formatCode>
                <c:ptCount val="10"/>
                <c:pt idx="0">
                  <c:v>82</c:v>
                </c:pt>
                <c:pt idx="1">
                  <c:v>74</c:v>
                </c:pt>
                <c:pt idx="2">
                  <c:v>86</c:v>
                </c:pt>
                <c:pt idx="3">
                  <c:v>83</c:v>
                </c:pt>
                <c:pt idx="4">
                  <c:v>89</c:v>
                </c:pt>
                <c:pt idx="5">
                  <c:v>83</c:v>
                </c:pt>
                <c:pt idx="6">
                  <c:v>91</c:v>
                </c:pt>
                <c:pt idx="7">
                  <c:v>88</c:v>
                </c:pt>
                <c:pt idx="8">
                  <c:v>91</c:v>
                </c:pt>
                <c:pt idx="9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E5-4257-AE8C-B1EE36CA9E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3556272"/>
        <c:axId val="483556600"/>
      </c:lineChart>
      <c:catAx>
        <c:axId val="48355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56600"/>
        <c:crosses val="autoZero"/>
        <c:auto val="1"/>
        <c:lblAlgn val="ctr"/>
        <c:lblOffset val="100"/>
        <c:noMultiLvlLbl val="0"/>
      </c:catAx>
      <c:valAx>
        <c:axId val="48355660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5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9084B2-22C7-43DA-A6D5-E2E7E928E24B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A9597F-2486-4C84-97EB-FFC3222DB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FB286-21B8-431B-9952-5029EA810342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45DE-87B8-461B-8134-5920959B9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to myself, program and region that we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that this is a relatively simple idea that was easy to execute, sustainable and extremely effective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along on our journey of the idea and creation of an EMS Quality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45DE-87B8-461B-8134-5920959B9C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precursor for the rest of my presentation, please answer the</a:t>
            </a:r>
            <a:r>
              <a:rPr lang="en-US" baseline="0" dirty="0" smtClean="0"/>
              <a:t> following question for 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45DE-87B8-461B-8134-5920959B9C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0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5038-660A-4211-B7B1-E4A76298A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17D75-AF18-4FCE-807A-3CD463F0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6893A-6202-440B-BF78-79A475D2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647E-0E14-4868-87E9-C3D61205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5588-B363-496F-B864-2A44FF1F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DDC1-4045-4657-B751-7BA18D18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9C745-6A95-4C48-8CAE-19F3415C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E837-D755-40CD-AC78-34277279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03EE-11A3-4DC2-B056-FD2B4823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8D76-9395-45A7-9611-1177197B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99142-73E4-4C16-90A4-38000469D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03FCB-569C-4FD8-B15E-4481CEF2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276B-2C22-422F-8F5E-0E674E73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162D-5DD1-4039-9732-AD2306C2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6DC4-3696-4EF1-A399-6A3C2324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4E02-4DF7-4E51-BAA6-409CF3F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062-6FD3-4177-825F-76DEABF4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C7F5-CE4E-4B4A-B522-1F7BD7AE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EA54-8887-4168-A862-41A4EFCB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044FA-428E-42D9-8DCB-AB135C2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7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97B7-3F6D-42CA-8161-013EC3EE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4E5F-6857-45D5-87F4-E26E4E9F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F3071-EC6B-4B09-8B37-04FC5EE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F596-9E56-44C3-BA67-EE299680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E582-8CDC-4745-A813-0DDCF8E0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3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F3E6-61CB-46F6-B1B0-36A007B5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EB4E-2B86-42BB-A186-837378283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60C1F-DFD0-4079-A25D-C0F30E74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867F-EC9B-4985-88F8-BEE70D5B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693A-2BB7-4E25-B5BC-F313B7D6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CB407-7C9F-4641-8C6F-B74BC842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D105-71F3-4DA5-94BA-183055BC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32AD9-17DF-4954-B2C0-1F21E431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FEC05-DB13-4796-902C-DD5582B3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871DD-B695-48D6-A523-5F4A8E5A2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6254D-0ED6-48B6-8330-34269CD3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97242-A3DA-4846-A168-2ADF9F17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5D109-4420-4F75-98CA-2346D503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0A950-6298-4C6E-BDCB-3F84EDD3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76DB-0F8D-4AFA-9323-7D9BE2F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9DF2F-DE8E-4E00-BE41-8B64F139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1DEA8-7B3E-45F5-8EAC-8FEEFE65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02868-4564-47BC-B227-F6A0856E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093CA-60F8-4EFF-8D34-E9451651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953A4-B67D-4F55-9369-5C7BA095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6CA8-C402-4F14-9F3C-2578E67C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2BAE-7D8F-4289-9374-A7B9471E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DA12-C39F-423D-BC17-D9912BE0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2E0E-B55E-4A4D-AB32-C2F2CA17A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4ADB9-50BA-4F04-B832-CDF453AB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F253A-1626-4CD6-9AC3-D9CC6041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6C432-1277-4293-8F09-B8D15EB9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5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E18A-0842-488A-BD77-18C7FE27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003E2-3F45-4FAB-8A3B-DCDC2E5C6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DBFA-D24D-4B91-BA7B-C1B943F0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2CCBB-D88A-46CC-9CB2-CF92B5D3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0511A-64FF-4CAA-91F4-7B9573C8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1F3C-1630-441C-81B0-D813B5AC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9338F-4554-4F50-8033-7D41D8AF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D8524-6695-489A-A30F-4E19CDB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C1AB-1CB2-467E-8CDB-2CACAB6C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8657-4CCE-4FAD-970B-3C903BF13BA5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333E-5F02-44E2-8915-1D77D5BD3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159F-8D94-4FF6-B20D-11C93D2B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61FF-7822-489F-8CBF-45054DF39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nyanj@upstate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www.upstate.edu/strok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F3D0-BFD6-49D5-AB55-F08AE2FEF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54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 and EMS </a:t>
            </a:r>
            <a:r>
              <a:rPr lang="en-US" dirty="0" smtClean="0"/>
              <a:t>Collaboration </a:t>
            </a:r>
            <a:r>
              <a:rPr lang="en-US" dirty="0"/>
              <a:t>through an </a:t>
            </a:r>
            <a:r>
              <a:rPr lang="en-US" i="1" dirty="0"/>
              <a:t>EMS Quality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106A3-B425-46C2-BB97-4BA40EBDA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67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Josh Onyan, BSN, RN, SCRN</a:t>
            </a:r>
          </a:p>
          <a:p>
            <a:r>
              <a:rPr lang="en-US" dirty="0" smtClean="0"/>
              <a:t>Stroke Program Manager</a:t>
            </a:r>
          </a:p>
          <a:p>
            <a:r>
              <a:rPr lang="en-US" dirty="0" smtClean="0"/>
              <a:t>Upstate Comprehensive Stroke Center</a:t>
            </a:r>
          </a:p>
          <a:p>
            <a:r>
              <a:rPr lang="en-US" dirty="0" smtClean="0"/>
              <a:t>Syracuse, NY</a:t>
            </a:r>
          </a:p>
        </p:txBody>
      </p:sp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21A8BF02-C7F6-4A58-AEB2-57D52270D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14067"/>
            <a:ext cx="12192000" cy="1456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E22B7-E4DB-4D46-95F9-6D76B20815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4799959"/>
            <a:ext cx="1753772" cy="1763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681" y="6194186"/>
            <a:ext cx="23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NECC October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Eureka! It works…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7446"/>
              </p:ext>
            </p:extLst>
          </p:nvPr>
        </p:nvGraphicFramePr>
        <p:xfrm>
          <a:off x="454568" y="1597586"/>
          <a:ext cx="10802471" cy="457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Arrow 7"/>
          <p:cNvSpPr/>
          <p:nvPr/>
        </p:nvSpPr>
        <p:spPr>
          <a:xfrm>
            <a:off x="911412" y="5291666"/>
            <a:ext cx="10620188" cy="121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824" y="4891556"/>
            <a:ext cx="223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46  % Baseline</a:t>
            </a:r>
            <a:endParaRPr lang="en-US" b="1" dirty="0"/>
          </a:p>
        </p:txBody>
      </p:sp>
      <p:pic>
        <p:nvPicPr>
          <p:cNvPr id="3" name="Picture 2" descr="File:Not facebook not like thumbs down.png - Wikimedia Common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20623" y="2753921"/>
            <a:ext cx="2730349" cy="23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Conclusions and implications for practice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42" y="1597586"/>
            <a:ext cx="11698725" cy="4539625"/>
          </a:xfrm>
        </p:spPr>
        <p:txBody>
          <a:bodyPr>
            <a:normAutofit/>
          </a:bodyPr>
          <a:lstStyle/>
          <a:p>
            <a:r>
              <a:rPr lang="en-US" b="1" dirty="0"/>
              <a:t>Education, feedback and collaboration allows for positive and constructive interactions, discussion and education between </a:t>
            </a:r>
            <a:r>
              <a:rPr lang="en-US" b="1" dirty="0" smtClean="0"/>
              <a:t>hospital stroke </a:t>
            </a:r>
            <a:r>
              <a:rPr lang="en-US" b="1" dirty="0"/>
              <a:t>programs and EMS members that continuously enhance patient </a:t>
            </a:r>
            <a:r>
              <a:rPr lang="en-US" b="1" dirty="0" smtClean="0"/>
              <a:t>care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Despite </a:t>
            </a:r>
            <a:r>
              <a:rPr lang="en-US" dirty="0"/>
              <a:t>efforts to increase awareness of the </a:t>
            </a:r>
            <a:r>
              <a:rPr lang="en-US" dirty="0" smtClean="0"/>
              <a:t>importance </a:t>
            </a:r>
            <a:r>
              <a:rPr lang="en-US" dirty="0"/>
              <a:t>of advanced notification, </a:t>
            </a:r>
            <a:r>
              <a:rPr lang="en-US" dirty="0" smtClean="0"/>
              <a:t>barriers </a:t>
            </a:r>
            <a:r>
              <a:rPr lang="en-US" dirty="0"/>
              <a:t>still </a:t>
            </a:r>
            <a:r>
              <a:rPr lang="en-US" dirty="0" smtClean="0"/>
              <a:t>remain:</a:t>
            </a:r>
          </a:p>
          <a:p>
            <a:pPr lvl="1"/>
            <a:r>
              <a:rPr lang="en-US" dirty="0" smtClean="0"/>
              <a:t>CPSS non-conclusive: </a:t>
            </a:r>
            <a:r>
              <a:rPr lang="en-US" i="1" dirty="0" smtClean="0"/>
              <a:t>what does this really mean to EMS?</a:t>
            </a:r>
            <a:endParaRPr lang="en-US" dirty="0" smtClean="0"/>
          </a:p>
          <a:p>
            <a:pPr lvl="1"/>
            <a:r>
              <a:rPr lang="en-US" dirty="0" smtClean="0"/>
              <a:t>LKW unknown: </a:t>
            </a:r>
            <a:r>
              <a:rPr lang="en-US" i="1" dirty="0" smtClean="0"/>
              <a:t>should EMS call for this?</a:t>
            </a:r>
            <a:endParaRPr lang="en-US" dirty="0" smtClean="0"/>
          </a:p>
          <a:p>
            <a:pPr lvl="1"/>
            <a:r>
              <a:rPr lang="en-US" dirty="0" smtClean="0"/>
              <a:t>resolving symptoms: </a:t>
            </a:r>
            <a:r>
              <a:rPr lang="en-US" i="1" dirty="0" smtClean="0"/>
              <a:t>why call if the symptoms have gone away?</a:t>
            </a:r>
            <a:endParaRPr lang="en-US" dirty="0" smtClean="0"/>
          </a:p>
          <a:p>
            <a:pPr lvl="1"/>
            <a:r>
              <a:rPr lang="en-US" dirty="0" smtClean="0"/>
              <a:t>atypical </a:t>
            </a:r>
            <a:r>
              <a:rPr lang="en-US" dirty="0"/>
              <a:t>stroke-like </a:t>
            </a:r>
            <a:r>
              <a:rPr lang="en-US" dirty="0" smtClean="0"/>
              <a:t>symptoms: </a:t>
            </a:r>
            <a:r>
              <a:rPr lang="en-US" i="1" dirty="0" smtClean="0"/>
              <a:t>not all strokes are created equal?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41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Special thanks, contact Information, and references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04" y="5178474"/>
            <a:ext cx="10995991" cy="1818556"/>
          </a:xfrm>
        </p:spPr>
        <p:txBody>
          <a:bodyPr>
            <a:normAutofit/>
          </a:bodyPr>
          <a:lstStyle/>
          <a:p>
            <a:pPr marL="341313" lvl="0" indent="-341313">
              <a:lnSpc>
                <a:spcPct val="100000"/>
              </a:lnSpc>
              <a:buNone/>
            </a:pPr>
            <a:r>
              <a:rPr lang="en-US" sz="1800" dirty="0"/>
              <a:t>1</a:t>
            </a:r>
            <a:r>
              <a:rPr lang="en-US" sz="1800" dirty="0" smtClean="0"/>
              <a:t>. </a:t>
            </a:r>
            <a:r>
              <a:rPr lang="en-US" sz="1800" dirty="0"/>
              <a:t>McKinney, J. S., Mylavarapu, K., Lane, J., Roberts, V., Ohman-Strickland, P., &amp; Merlin, M. A. (2013). Hospital prenotification of stroke patients by emergency medical services improves stroke time targets. Journal of Stroke and Cerebrovascular Diseases, 22(2), </a:t>
            </a:r>
            <a:r>
              <a:rPr lang="en-US" sz="1800" dirty="0" smtClean="0"/>
              <a:t>113-118</a:t>
            </a:r>
            <a:r>
              <a:rPr lang="en-US" sz="1800" dirty="0"/>
              <a:t>.</a:t>
            </a:r>
            <a:endParaRPr 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57809" y="1272213"/>
            <a:ext cx="45636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Special thanks: </a:t>
            </a:r>
          </a:p>
          <a:p>
            <a:r>
              <a:rPr lang="en-US" sz="2000" dirty="0"/>
              <a:t>Jennifer Schleier, BSN, RN, SCRN, CCRN</a:t>
            </a:r>
          </a:p>
          <a:p>
            <a:r>
              <a:rPr lang="en-US" sz="2000" dirty="0"/>
              <a:t>Michelle Vallelunga, MS, RN, SCRN, CCRN</a:t>
            </a:r>
          </a:p>
          <a:p>
            <a:r>
              <a:rPr lang="en-US" sz="2000" dirty="0"/>
              <a:t>Bill McGarrity, </a:t>
            </a:r>
            <a:r>
              <a:rPr lang="en-US" sz="2000" dirty="0" smtClean="0"/>
              <a:t>EMT-P</a:t>
            </a:r>
          </a:p>
          <a:p>
            <a:r>
              <a:rPr lang="en-US" sz="2000" dirty="0" smtClean="0"/>
              <a:t>Tracie Desantis EMT-P</a:t>
            </a:r>
            <a:endParaRPr lang="en-US" sz="2000" dirty="0"/>
          </a:p>
          <a:p>
            <a:r>
              <a:rPr lang="en-US" sz="2000" dirty="0"/>
              <a:t>Doug Sandbrook, EMT-P</a:t>
            </a:r>
          </a:p>
          <a:p>
            <a:r>
              <a:rPr lang="en-US" sz="2000" dirty="0"/>
              <a:t>Susie Surprenant, EMT-P</a:t>
            </a:r>
          </a:p>
          <a:p>
            <a:r>
              <a:rPr lang="en-US" sz="2000" dirty="0"/>
              <a:t>Ann Smith, EMT-B</a:t>
            </a:r>
          </a:p>
          <a:p>
            <a:r>
              <a:rPr lang="en-US" sz="2000" dirty="0"/>
              <a:t>Jim Hogan, </a:t>
            </a:r>
            <a:r>
              <a:rPr lang="en-US" sz="2000" dirty="0" smtClean="0"/>
              <a:t>EMT-P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288736" y="1237207"/>
            <a:ext cx="7697778" cy="2897328"/>
            <a:chOff x="4219649" y="3788393"/>
            <a:chExt cx="7697778" cy="2747420"/>
          </a:xfrm>
        </p:grpSpPr>
        <p:sp>
          <p:nvSpPr>
            <p:cNvPr id="7" name="TextBox 6"/>
            <p:cNvSpPr txBox="1"/>
            <p:nvPr/>
          </p:nvSpPr>
          <p:spPr>
            <a:xfrm>
              <a:off x="4219649" y="3788393"/>
              <a:ext cx="56249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elvetica Neue"/>
                </a:rPr>
                <a:t>Josh Onyan, BSN, RN, SCRN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elvetica Neue"/>
                </a:rPr>
                <a:t>Stroke Program Manager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elvetica Neue"/>
                  <a:hlinkClick r:id="rId3"/>
                </a:rPr>
                <a:t>onyanj@upstate.edu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elvetica Neue"/>
                  <a:hlinkClick r:id="rId4"/>
                </a:rPr>
                <a:t>www.upstate.edu/stroke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elvetica Neue"/>
                </a:rPr>
                <a:t> 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4044">
                    <a:lumMod val="20000"/>
                    <a:lumOff val="80000"/>
                  </a:srgbClr>
                </a:solidFill>
                <a:effectLst/>
                <a:uLnTx/>
                <a:uFillTx/>
                <a:latin typeface="Helvetica Neue"/>
              </a:endParaRPr>
            </a:p>
          </p:txBody>
        </p:sp>
        <p:pic>
          <p:nvPicPr>
            <p:cNvPr id="8" name="Picture 2" descr="C:\Users\OnyanJ\AppData\Local\Temp\XPgrpwise\5AB35704HSCPRIMGWMAILPO10017762691F35E1\IMG_1044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" b="15318"/>
            <a:stretch/>
          </p:blipFill>
          <p:spPr bwMode="auto">
            <a:xfrm>
              <a:off x="9960598" y="3788393"/>
              <a:ext cx="1956829" cy="274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019" y="5746281"/>
              <a:ext cx="3343587" cy="789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0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F8D6A-C02E-4CAC-8CE3-FDF50452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338879"/>
            <a:ext cx="10515600" cy="8233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Disclosure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41E4-B686-464E-ADEC-455776AA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1" y="1825625"/>
            <a:ext cx="10939669" cy="4351338"/>
          </a:xfrm>
        </p:spPr>
        <p:txBody>
          <a:bodyPr/>
          <a:lstStyle/>
          <a:p>
            <a:r>
              <a:rPr lang="en-US" dirty="0" smtClean="0"/>
              <a:t>No relevant financial relationships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F8D6A-C02E-4CAC-8CE3-FDF50452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338879"/>
            <a:ext cx="10515600" cy="8233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 question for you.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64" y="1458701"/>
            <a:ext cx="11366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ARS Q1: Q- Regarding EMS pre-notification on in-bound presumptive stroke patients, I would consider my emergency department: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131" y="2559544"/>
            <a:ext cx="11777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Answer:</a:t>
            </a:r>
          </a:p>
          <a:p>
            <a:pPr marL="342900" indent="-342900">
              <a:buFontTx/>
              <a:buAutoNum type="alphaLcParenR"/>
            </a:pPr>
            <a:r>
              <a:rPr lang="en-US" sz="2800" dirty="0" smtClean="0"/>
              <a:t>Traditional: we receive a phone call from EMS with a basic report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Modern: it’s 2018 so there’s an app for that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Uber-modern: pertinent information is abstracted from a digital EMS chart and displayed on a status board in real-time in our ED 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We </a:t>
            </a:r>
            <a:r>
              <a:rPr lang="en-US" sz="2800" dirty="0"/>
              <a:t>like to wing </a:t>
            </a:r>
            <a:r>
              <a:rPr lang="en-US" sz="2800" dirty="0" smtClean="0"/>
              <a:t>it: we get no pre-notification, anything goes, say a prayer before each ED shift</a:t>
            </a:r>
            <a:endParaRPr lang="en-US" sz="2800" dirty="0"/>
          </a:p>
          <a:p>
            <a:pPr marL="342900" indent="-342900">
              <a:buAutoNum type="alphaLcParenR"/>
            </a:pPr>
            <a:endParaRPr lang="en-US" sz="2800" dirty="0" smtClean="0"/>
          </a:p>
          <a:p>
            <a:pPr marL="342900" indent="-342900">
              <a:buAutoNum type="alphaLcParenR"/>
            </a:pPr>
            <a:endParaRPr lang="en-US" sz="2800" dirty="0" smtClean="0"/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we know and where we were…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11966"/>
            <a:ext cx="10995991" cy="3051487"/>
          </a:xfrm>
        </p:spPr>
        <p:txBody>
          <a:bodyPr>
            <a:normAutofit/>
          </a:bodyPr>
          <a:lstStyle/>
          <a:p>
            <a:r>
              <a:rPr lang="en-US" dirty="0"/>
              <a:t>With advanced notification, a presumptive stroke patient can receive a more rapid emergency department (ED) triage, expedited diagnostic imaging and has a higher chance of receiving IV </a:t>
            </a:r>
            <a:r>
              <a:rPr lang="en-US" dirty="0" smtClean="0"/>
              <a:t>thrombolysis</a:t>
            </a:r>
            <a:r>
              <a:rPr lang="en-US" baseline="30000" dirty="0"/>
              <a:t>1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percent of pre-notification of stroke patients by EMS in 2015 at Upstate University Hospital (aka Upstate) was around 46% as reviewed in an internal database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 descr="File:Not facebook not like thumbs down.png - Wikimedia Common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48" y="4042611"/>
            <a:ext cx="2482610" cy="212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499" y="4272677"/>
            <a:ext cx="10027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Stroke team prior to arrival 1%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Treatment times inconsistent and essentially unpredictable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and who can help to improve this?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66545"/>
            <a:ext cx="10995991" cy="503617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Establish a formal quality improvement group with the purpose of providing a collaborative open forum between hospital stroke programs and pre-hospital EMS providers</a:t>
            </a:r>
            <a:r>
              <a:rPr lang="en-US" sz="3600" dirty="0" smtClean="0"/>
              <a:t>.</a:t>
            </a:r>
            <a:endParaRPr lang="en-US" sz="3600" dirty="0"/>
          </a:p>
          <a:p>
            <a:pPr lvl="1"/>
            <a:r>
              <a:rPr lang="en-US" sz="2600" dirty="0" smtClean="0"/>
              <a:t>Central and Northern </a:t>
            </a:r>
            <a:r>
              <a:rPr lang="en-US" sz="2600" dirty="0"/>
              <a:t>New </a:t>
            </a:r>
            <a:r>
              <a:rPr lang="en-US" sz="2600" dirty="0" smtClean="0"/>
              <a:t>York REMAC and </a:t>
            </a:r>
            <a:r>
              <a:rPr lang="en-US" sz="2600" dirty="0"/>
              <a:t>EMS Agency Directors</a:t>
            </a:r>
          </a:p>
          <a:p>
            <a:pPr lvl="1"/>
            <a:r>
              <a:rPr lang="en-US" sz="2600" dirty="0" smtClean="0"/>
              <a:t>EMS quality </a:t>
            </a:r>
            <a:r>
              <a:rPr lang="en-US" sz="2600" dirty="0"/>
              <a:t>officers/educators</a:t>
            </a:r>
          </a:p>
          <a:p>
            <a:pPr lvl="1"/>
            <a:r>
              <a:rPr lang="en-US" sz="2600" dirty="0" smtClean="0"/>
              <a:t>Members </a:t>
            </a:r>
            <a:r>
              <a:rPr lang="en-US" sz="2600" dirty="0"/>
              <a:t>from the Upstate Stroke </a:t>
            </a:r>
            <a:r>
              <a:rPr lang="en-US" sz="2600" dirty="0" smtClean="0"/>
              <a:t>Team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/>
              <a:t>Identify actual/potential </a:t>
            </a:r>
            <a:r>
              <a:rPr lang="en-US" sz="3100" dirty="0"/>
              <a:t>barriers that exist at </a:t>
            </a:r>
            <a:r>
              <a:rPr lang="en-US" sz="3100" dirty="0" smtClean="0"/>
              <a:t>both prehospital ad hospital </a:t>
            </a:r>
            <a:r>
              <a:rPr lang="en-US" sz="3100" dirty="0"/>
              <a:t>level </a:t>
            </a:r>
            <a:endParaRPr lang="en-US" sz="3100" dirty="0" smtClean="0"/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There was an identified knowledge gap with EMS related to advanced notification requirements and other pre-hospital stroke care</a:t>
            </a:r>
          </a:p>
          <a:p>
            <a:pPr lvl="1">
              <a:lnSpc>
                <a:spcPct val="150000"/>
              </a:lnSpc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/>
              <a:t>Develop educational strategies and dissemination plan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/>
              <a:t>Provide specific feedback related to EMS pre-notification and case outcomes</a:t>
            </a:r>
          </a:p>
        </p:txBody>
      </p:sp>
    </p:spTree>
    <p:extLst>
      <p:ext uri="{BB962C8B-B14F-4D97-AF65-F5344CB8AC3E}">
        <p14:creationId xmlns:p14="http://schemas.microsoft.com/office/powerpoint/2010/main" val="1388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Educational Materials and Feedback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16.030_EMSBadgeBuddy_draft4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30099" r="26340" b="15644"/>
          <a:stretch/>
        </p:blipFill>
        <p:spPr>
          <a:xfrm rot="20739856">
            <a:off x="717651" y="1712621"/>
            <a:ext cx="6185647" cy="368449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05" y="1004192"/>
            <a:ext cx="10229813" cy="5253387"/>
            <a:chOff x="3395877" y="2884577"/>
            <a:chExt cx="9512968" cy="4254471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395877" y="2884577"/>
              <a:ext cx="9512968" cy="4254471"/>
              <a:chOff x="2165939" y="7382889"/>
              <a:chExt cx="18368030" cy="6544414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 rotWithShape="1">
              <a:blip r:embed="rId4"/>
              <a:srcRect b="25348"/>
              <a:stretch/>
            </p:blipFill>
            <p:spPr>
              <a:xfrm>
                <a:off x="2165939" y="7382889"/>
                <a:ext cx="18368030" cy="6544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98787" y="9296446"/>
                <a:ext cx="1947931" cy="3810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67005" y="11478665"/>
                <a:ext cx="2411499" cy="8837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5836557" y="5176757"/>
              <a:ext cx="3661999" cy="107184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9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Educational Materials and Feedback</a:t>
            </a:r>
          </a:p>
        </p:txBody>
      </p:sp>
      <p:pic>
        <p:nvPicPr>
          <p:cNvPr id="10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63" y="1232142"/>
            <a:ext cx="7710115" cy="56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26710" y="1575041"/>
            <a:ext cx="6791279" cy="4940059"/>
            <a:chOff x="4222377" y="1465233"/>
            <a:chExt cx="6092031" cy="4706968"/>
          </a:xfrm>
        </p:grpSpPr>
        <p:pic>
          <p:nvPicPr>
            <p:cNvPr id="6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27019" b="19918"/>
            <a:stretch/>
          </p:blipFill>
          <p:spPr bwMode="auto">
            <a:xfrm>
              <a:off x="4222377" y="1465233"/>
              <a:ext cx="5293813" cy="470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 rot="12818421">
              <a:off x="7411749" y="4895245"/>
              <a:ext cx="2902659" cy="89040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Data c</a:t>
            </a:r>
            <a:r>
              <a:rPr lang="en-US" sz="3600" b="1" dirty="0" smtClean="0">
                <a:solidFill>
                  <a:schemeClr val="bg1"/>
                </a:solidFill>
              </a:rPr>
              <a:t>ollection and presentation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637338"/>
            <a:ext cx="10995991" cy="45396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Stroke Team at Upstate was responsible for reviewing all PCR’s and stroke codes during 2016, </a:t>
            </a:r>
            <a:r>
              <a:rPr lang="en-US" dirty="0" smtClean="0"/>
              <a:t>2017, and 2018</a:t>
            </a:r>
          </a:p>
          <a:p>
            <a:r>
              <a:rPr lang="en-US" dirty="0" smtClean="0"/>
              <a:t> Data was </a:t>
            </a:r>
            <a:r>
              <a:rPr lang="en-US" dirty="0"/>
              <a:t>entered into an independent </a:t>
            </a:r>
            <a:r>
              <a:rPr lang="en-US" dirty="0" smtClean="0"/>
              <a:t>hospital-kept database</a:t>
            </a:r>
          </a:p>
          <a:p>
            <a:r>
              <a:rPr lang="en-US" dirty="0" smtClean="0"/>
              <a:t>A </a:t>
            </a:r>
            <a:r>
              <a:rPr lang="en-US" dirty="0"/>
              <a:t>monthly dashboard was maintained and presented to the EMS Quality Group for review and </a:t>
            </a:r>
            <a:r>
              <a:rPr lang="en-US" dirty="0" smtClean="0"/>
              <a:t>comparison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9" y="4175200"/>
            <a:ext cx="10376001" cy="200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2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25373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But did it work?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637338"/>
            <a:ext cx="10995991" cy="4539625"/>
          </a:xfrm>
        </p:spPr>
        <p:txBody>
          <a:bodyPr>
            <a:normAutofit/>
          </a:bodyPr>
          <a:lstStyle/>
          <a:p>
            <a:r>
              <a:rPr lang="en-US" dirty="0"/>
              <a:t>Retrospective data was analyzed to include only patients with a final stroke diagnosis (acute ischemic stroke, transient ischemic attack, intracerebral </a:t>
            </a:r>
            <a:r>
              <a:rPr lang="en-US" dirty="0" smtClean="0"/>
              <a:t>hemorrhage, subarachnoid </a:t>
            </a:r>
            <a:r>
              <a:rPr lang="en-US" dirty="0"/>
              <a:t>hemorrhage) that arrived to Upstate via EMS within 6 hours of last know </a:t>
            </a:r>
            <a:r>
              <a:rPr lang="en-US" dirty="0" smtClean="0"/>
              <a:t>well </a:t>
            </a:r>
          </a:p>
          <a:p>
            <a:r>
              <a:rPr lang="en-US" b="1" dirty="0" smtClean="0"/>
              <a:t>2016</a:t>
            </a:r>
            <a:r>
              <a:rPr lang="en-US" dirty="0" smtClean="0"/>
              <a:t>: 170 patients that meeting this arrival criteria, 137 of which had evidence of advanced notification </a:t>
            </a:r>
            <a:r>
              <a:rPr lang="en-US" b="1" dirty="0" smtClean="0"/>
              <a:t>(80.5% yearly average)</a:t>
            </a:r>
          </a:p>
          <a:p>
            <a:r>
              <a:rPr lang="en-US" b="1" dirty="0" smtClean="0"/>
              <a:t>2017:</a:t>
            </a:r>
            <a:r>
              <a:rPr lang="en-US" dirty="0" smtClean="0"/>
              <a:t> 204 patients meeting this arrival criteria, 178 of which had evidence of advanced notification </a:t>
            </a:r>
            <a:r>
              <a:rPr lang="en-US" b="1" dirty="0" smtClean="0"/>
              <a:t>(87% yearly average)</a:t>
            </a:r>
          </a:p>
          <a:p>
            <a:r>
              <a:rPr lang="en-US" b="1" dirty="0" smtClean="0"/>
              <a:t>2018</a:t>
            </a:r>
            <a:r>
              <a:rPr lang="en-US" dirty="0" smtClean="0"/>
              <a:t> (January 1- June 30): </a:t>
            </a:r>
            <a:r>
              <a:rPr lang="en-US" dirty="0"/>
              <a:t>102 patients meeting this arrival criteria, 94 had evidence of advanced </a:t>
            </a:r>
            <a:r>
              <a:rPr lang="en-US" dirty="0" smtClean="0"/>
              <a:t>notification </a:t>
            </a:r>
            <a:r>
              <a:rPr lang="en-US" b="1" dirty="0" smtClean="0"/>
              <a:t>(92% yearly average)</a:t>
            </a:r>
          </a:p>
        </p:txBody>
      </p:sp>
    </p:spTree>
    <p:extLst>
      <p:ext uri="{BB962C8B-B14F-4D97-AF65-F5344CB8AC3E}">
        <p14:creationId xmlns:p14="http://schemas.microsoft.com/office/powerpoint/2010/main" val="33020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shOnyanEMSQualityGroupNECC2018.potx" id="{AB90E292-E0E0-4A6A-A6C9-EC446FC37F5C}" vid="{0253D771-3D51-4DF1-A243-7C5F642499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JoshOnyanEMSQualityGroupNECC2018</Template>
  <TotalTime>302</TotalTime>
  <Words>771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Wingdings</vt:lpstr>
      <vt:lpstr>Office Theme</vt:lpstr>
      <vt:lpstr>Hospital and EMS Collaboration through an EMS Quality Group</vt:lpstr>
      <vt:lpstr>Disclosure</vt:lpstr>
      <vt:lpstr>A question for you.</vt:lpstr>
      <vt:lpstr>What we know and where we were…</vt:lpstr>
      <vt:lpstr>How and who can help to improve this?</vt:lpstr>
      <vt:lpstr>Educational Materials and Feedback</vt:lpstr>
      <vt:lpstr>Educational Materials and Feedback</vt:lpstr>
      <vt:lpstr>Data collection and presentation</vt:lpstr>
      <vt:lpstr>But did it work?</vt:lpstr>
      <vt:lpstr>Eureka! It works…</vt:lpstr>
      <vt:lpstr>Conclusions and implications for practice</vt:lpstr>
      <vt:lpstr>Special thanks, contact Information, and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and EMS Collaboration through an EMS Quality Group</dc:title>
  <dc:creator>Windows User</dc:creator>
  <cp:lastModifiedBy>Windows User</cp:lastModifiedBy>
  <cp:revision>38</cp:revision>
  <cp:lastPrinted>2018-09-24T20:22:22Z</cp:lastPrinted>
  <dcterms:created xsi:type="dcterms:W3CDTF">2018-09-24T18:23:41Z</dcterms:created>
  <dcterms:modified xsi:type="dcterms:W3CDTF">2018-10-01T13:13:10Z</dcterms:modified>
</cp:coreProperties>
</file>